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4830" r:id="rId1"/>
  </p:sldMasterIdLst>
  <p:notesMasterIdLst>
    <p:notesMasterId r:id="rId24"/>
  </p:notesMasterIdLst>
  <p:handoutMasterIdLst>
    <p:handoutMasterId r:id="rId25"/>
  </p:handoutMasterIdLst>
  <p:sldIdLst>
    <p:sldId id="256" r:id="rId2"/>
    <p:sldId id="333" r:id="rId3"/>
    <p:sldId id="370" r:id="rId4"/>
    <p:sldId id="372" r:id="rId5"/>
    <p:sldId id="353" r:id="rId6"/>
    <p:sldId id="371" r:id="rId7"/>
    <p:sldId id="352" r:id="rId8"/>
    <p:sldId id="383" r:id="rId9"/>
    <p:sldId id="384" r:id="rId10"/>
    <p:sldId id="363" r:id="rId11"/>
    <p:sldId id="375" r:id="rId12"/>
    <p:sldId id="376" r:id="rId13"/>
    <p:sldId id="378" r:id="rId14"/>
    <p:sldId id="379" r:id="rId15"/>
    <p:sldId id="374" r:id="rId16"/>
    <p:sldId id="385" r:id="rId17"/>
    <p:sldId id="386" r:id="rId18"/>
    <p:sldId id="387" r:id="rId19"/>
    <p:sldId id="388" r:id="rId20"/>
    <p:sldId id="389" r:id="rId21"/>
    <p:sldId id="390" r:id="rId22"/>
    <p:sldId id="366" r:id="rId23"/>
  </p:sldIdLst>
  <p:sldSz cx="9144000" cy="6858000" type="screen4x3"/>
  <p:notesSz cx="6950075" cy="92360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8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sa" initial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0EBB3"/>
    <a:srgbClr val="C5E1F2"/>
    <a:srgbClr val="D4F0F2"/>
    <a:srgbClr val="54C1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408" autoAdjust="0"/>
  </p:normalViewPr>
  <p:slideViewPr>
    <p:cSldViewPr snapToGrid="0" snapToObjects="1">
      <p:cViewPr varScale="1">
        <p:scale>
          <a:sx n="53" d="100"/>
          <a:sy n="53" d="100"/>
        </p:scale>
        <p:origin x="2094" y="66"/>
      </p:cViewPr>
      <p:guideLst>
        <p:guide orient="horz" pos="2160"/>
        <p:guide pos="2880"/>
      </p:guideLst>
    </p:cSldViewPr>
  </p:slideViewPr>
  <p:outlineViewPr>
    <p:cViewPr>
      <p:scale>
        <a:sx n="100" d="100"/>
        <a:sy n="100"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snapToObjects="1">
      <p:cViewPr varScale="1">
        <p:scale>
          <a:sx n="90" d="100"/>
          <a:sy n="90" d="100"/>
        </p:scale>
        <p:origin x="-2624" y="-112"/>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22" name="Rectangle 2"/>
          <p:cNvSpPr>
            <a:spLocks noGrp="1" noChangeArrowheads="1"/>
          </p:cNvSpPr>
          <p:nvPr>
            <p:ph type="hdr" sz="quarter"/>
          </p:nvPr>
        </p:nvSpPr>
        <p:spPr bwMode="auto">
          <a:xfrm>
            <a:off x="0" y="0"/>
            <a:ext cx="3013075" cy="461963"/>
          </a:xfrm>
          <a:prstGeom prst="rect">
            <a:avLst/>
          </a:prstGeom>
          <a:noFill/>
          <a:ln w="9525">
            <a:noFill/>
            <a:miter lim="800000"/>
            <a:headEnd/>
            <a:tailEnd/>
          </a:ln>
        </p:spPr>
        <p:txBody>
          <a:bodyPr vert="horz" wrap="square" lIns="92475" tIns="46237" rIns="92475" bIns="46237" numCol="1" anchor="t" anchorCtr="0" compatLnSpc="1">
            <a:prstTxWarp prst="textNoShape">
              <a:avLst/>
            </a:prstTxWarp>
          </a:bodyPr>
          <a:lstStyle>
            <a:lvl1pPr defTabSz="924991">
              <a:defRPr sz="1200">
                <a:latin typeface="Arial" charset="0"/>
                <a:ea typeface="ＭＳ Ｐゴシック" charset="-128"/>
                <a:cs typeface="ＭＳ Ｐゴシック" charset="-128"/>
              </a:defRPr>
            </a:lvl1pPr>
          </a:lstStyle>
          <a:p>
            <a:pPr>
              <a:defRPr/>
            </a:pPr>
            <a:endParaRPr lang="en-US"/>
          </a:p>
        </p:txBody>
      </p:sp>
      <p:sp>
        <p:nvSpPr>
          <p:cNvPr id="389123" name="Rectangle 3"/>
          <p:cNvSpPr>
            <a:spLocks noGrp="1" noChangeArrowheads="1"/>
          </p:cNvSpPr>
          <p:nvPr>
            <p:ph type="dt" sz="quarter" idx="1"/>
          </p:nvPr>
        </p:nvSpPr>
        <p:spPr bwMode="auto">
          <a:xfrm>
            <a:off x="3937000" y="0"/>
            <a:ext cx="3013075" cy="461963"/>
          </a:xfrm>
          <a:prstGeom prst="rect">
            <a:avLst/>
          </a:prstGeom>
          <a:noFill/>
          <a:ln w="9525">
            <a:noFill/>
            <a:miter lim="800000"/>
            <a:headEnd/>
            <a:tailEnd/>
          </a:ln>
        </p:spPr>
        <p:txBody>
          <a:bodyPr vert="horz" wrap="square" lIns="92475" tIns="46237" rIns="92475" bIns="46237" numCol="1" anchor="t" anchorCtr="0" compatLnSpc="1">
            <a:prstTxWarp prst="textNoShape">
              <a:avLst/>
            </a:prstTxWarp>
          </a:bodyPr>
          <a:lstStyle>
            <a:lvl1pPr algn="r" defTabSz="924991">
              <a:defRPr sz="1200">
                <a:latin typeface="Arial" charset="0"/>
                <a:ea typeface="ＭＳ Ｐゴシック" charset="-128"/>
                <a:cs typeface="ＭＳ Ｐゴシック" charset="-128"/>
              </a:defRPr>
            </a:lvl1pPr>
          </a:lstStyle>
          <a:p>
            <a:pPr>
              <a:defRPr/>
            </a:pPr>
            <a:endParaRPr lang="en-US"/>
          </a:p>
        </p:txBody>
      </p:sp>
      <p:sp>
        <p:nvSpPr>
          <p:cNvPr id="389124" name="Rectangle 4"/>
          <p:cNvSpPr>
            <a:spLocks noGrp="1" noChangeArrowheads="1"/>
          </p:cNvSpPr>
          <p:nvPr>
            <p:ph type="ftr" sz="quarter" idx="2"/>
          </p:nvPr>
        </p:nvSpPr>
        <p:spPr bwMode="auto">
          <a:xfrm>
            <a:off x="0" y="8774113"/>
            <a:ext cx="3013075" cy="461962"/>
          </a:xfrm>
          <a:prstGeom prst="rect">
            <a:avLst/>
          </a:prstGeom>
          <a:noFill/>
          <a:ln w="9525">
            <a:noFill/>
            <a:miter lim="800000"/>
            <a:headEnd/>
            <a:tailEnd/>
          </a:ln>
        </p:spPr>
        <p:txBody>
          <a:bodyPr vert="horz" wrap="square" lIns="92475" tIns="46237" rIns="92475" bIns="46237" numCol="1" anchor="b" anchorCtr="0" compatLnSpc="1">
            <a:prstTxWarp prst="textNoShape">
              <a:avLst/>
            </a:prstTxWarp>
          </a:bodyPr>
          <a:lstStyle>
            <a:lvl1pPr defTabSz="924991">
              <a:defRPr sz="1200">
                <a:latin typeface="Arial" charset="0"/>
                <a:ea typeface="ＭＳ Ｐゴシック" charset="-128"/>
                <a:cs typeface="ＭＳ Ｐゴシック" charset="-128"/>
              </a:defRPr>
            </a:lvl1pPr>
          </a:lstStyle>
          <a:p>
            <a:pPr>
              <a:defRPr/>
            </a:pPr>
            <a:endParaRPr lang="en-US"/>
          </a:p>
        </p:txBody>
      </p:sp>
      <p:sp>
        <p:nvSpPr>
          <p:cNvPr id="389125" name="Rectangle 5"/>
          <p:cNvSpPr>
            <a:spLocks noGrp="1" noChangeArrowheads="1"/>
          </p:cNvSpPr>
          <p:nvPr>
            <p:ph type="sldNum" sz="quarter" idx="3"/>
          </p:nvPr>
        </p:nvSpPr>
        <p:spPr bwMode="auto">
          <a:xfrm>
            <a:off x="3937000" y="8774113"/>
            <a:ext cx="3013075" cy="461962"/>
          </a:xfrm>
          <a:prstGeom prst="rect">
            <a:avLst/>
          </a:prstGeom>
          <a:noFill/>
          <a:ln w="9525">
            <a:noFill/>
            <a:miter lim="800000"/>
            <a:headEnd/>
            <a:tailEnd/>
          </a:ln>
        </p:spPr>
        <p:txBody>
          <a:bodyPr vert="horz" wrap="square" lIns="92475" tIns="46237" rIns="92475" bIns="46237" numCol="1" anchor="b" anchorCtr="0" compatLnSpc="1">
            <a:prstTxWarp prst="textNoShape">
              <a:avLst/>
            </a:prstTxWarp>
          </a:bodyPr>
          <a:lstStyle>
            <a:lvl1pPr algn="r" defTabSz="923925">
              <a:defRPr sz="1200"/>
            </a:lvl1pPr>
          </a:lstStyle>
          <a:p>
            <a:pPr>
              <a:defRPr/>
            </a:pPr>
            <a:fld id="{DF1CD1DC-A124-430A-9A6D-FFFA7268547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hdr" sz="quarter"/>
          </p:nvPr>
        </p:nvSpPr>
        <p:spPr bwMode="auto">
          <a:xfrm>
            <a:off x="0" y="0"/>
            <a:ext cx="3013075" cy="461963"/>
          </a:xfrm>
          <a:prstGeom prst="rect">
            <a:avLst/>
          </a:prstGeom>
          <a:noFill/>
          <a:ln w="9525">
            <a:noFill/>
            <a:miter lim="800000"/>
            <a:headEnd/>
            <a:tailEnd/>
          </a:ln>
        </p:spPr>
        <p:txBody>
          <a:bodyPr vert="horz" wrap="square" lIns="92475" tIns="46237" rIns="92475" bIns="46237" numCol="1" anchor="t" anchorCtr="0" compatLnSpc="1">
            <a:prstTxWarp prst="textNoShape">
              <a:avLst/>
            </a:prstTxWarp>
          </a:bodyPr>
          <a:lstStyle>
            <a:lvl1pPr defTabSz="924991">
              <a:defRPr sz="1200">
                <a:latin typeface="Arial" charset="0"/>
                <a:ea typeface="ＭＳ Ｐゴシック" charset="-128"/>
                <a:cs typeface="ＭＳ Ｐゴシック" charset="-128"/>
              </a:defRPr>
            </a:lvl1pPr>
          </a:lstStyle>
          <a:p>
            <a:pPr>
              <a:defRPr/>
            </a:pPr>
            <a:endParaRPr lang="en-US"/>
          </a:p>
        </p:txBody>
      </p:sp>
      <p:sp>
        <p:nvSpPr>
          <p:cNvPr id="223235" name="Rectangle 3"/>
          <p:cNvSpPr>
            <a:spLocks noGrp="1" noChangeArrowheads="1"/>
          </p:cNvSpPr>
          <p:nvPr>
            <p:ph type="dt" idx="1"/>
          </p:nvPr>
        </p:nvSpPr>
        <p:spPr bwMode="auto">
          <a:xfrm>
            <a:off x="3937000" y="0"/>
            <a:ext cx="3013075" cy="461963"/>
          </a:xfrm>
          <a:prstGeom prst="rect">
            <a:avLst/>
          </a:prstGeom>
          <a:noFill/>
          <a:ln w="9525">
            <a:noFill/>
            <a:miter lim="800000"/>
            <a:headEnd/>
            <a:tailEnd/>
          </a:ln>
        </p:spPr>
        <p:txBody>
          <a:bodyPr vert="horz" wrap="square" lIns="92475" tIns="46237" rIns="92475" bIns="46237" numCol="1" anchor="t" anchorCtr="0" compatLnSpc="1">
            <a:prstTxWarp prst="textNoShape">
              <a:avLst/>
            </a:prstTxWarp>
          </a:bodyPr>
          <a:lstStyle>
            <a:lvl1pPr algn="r" defTabSz="924991">
              <a:defRPr sz="1200">
                <a:latin typeface="Arial" charset="0"/>
                <a:ea typeface="ＭＳ Ｐゴシック" charset="-128"/>
                <a:cs typeface="ＭＳ Ｐゴシック" charset="-128"/>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1166813" y="692150"/>
            <a:ext cx="4616450"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7" name="Rectangle 5"/>
          <p:cNvSpPr>
            <a:spLocks noGrp="1" noChangeArrowheads="1"/>
          </p:cNvSpPr>
          <p:nvPr>
            <p:ph type="body" sz="quarter" idx="3"/>
          </p:nvPr>
        </p:nvSpPr>
        <p:spPr bwMode="auto">
          <a:xfrm>
            <a:off x="927100" y="4387850"/>
            <a:ext cx="5095875" cy="4156075"/>
          </a:xfrm>
          <a:prstGeom prst="rect">
            <a:avLst/>
          </a:prstGeom>
          <a:noFill/>
          <a:ln w="9525">
            <a:noFill/>
            <a:miter lim="800000"/>
            <a:headEnd/>
            <a:tailEnd/>
          </a:ln>
        </p:spPr>
        <p:txBody>
          <a:bodyPr vert="horz" wrap="square" lIns="92475" tIns="46237" rIns="92475" bIns="4623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3238" name="Rectangle 6"/>
          <p:cNvSpPr>
            <a:spLocks noGrp="1" noChangeArrowheads="1"/>
          </p:cNvSpPr>
          <p:nvPr>
            <p:ph type="ftr" sz="quarter" idx="4"/>
          </p:nvPr>
        </p:nvSpPr>
        <p:spPr bwMode="auto">
          <a:xfrm>
            <a:off x="0" y="8774113"/>
            <a:ext cx="3013075" cy="461962"/>
          </a:xfrm>
          <a:prstGeom prst="rect">
            <a:avLst/>
          </a:prstGeom>
          <a:noFill/>
          <a:ln w="9525">
            <a:noFill/>
            <a:miter lim="800000"/>
            <a:headEnd/>
            <a:tailEnd/>
          </a:ln>
        </p:spPr>
        <p:txBody>
          <a:bodyPr vert="horz" wrap="square" lIns="92475" tIns="46237" rIns="92475" bIns="46237" numCol="1" anchor="b" anchorCtr="0" compatLnSpc="1">
            <a:prstTxWarp prst="textNoShape">
              <a:avLst/>
            </a:prstTxWarp>
          </a:bodyPr>
          <a:lstStyle>
            <a:lvl1pPr defTabSz="924991">
              <a:defRPr sz="1200">
                <a:latin typeface="Arial" charset="0"/>
                <a:ea typeface="ＭＳ Ｐゴシック" charset="-128"/>
                <a:cs typeface="ＭＳ Ｐゴシック" charset="-128"/>
              </a:defRPr>
            </a:lvl1pPr>
          </a:lstStyle>
          <a:p>
            <a:pPr>
              <a:defRPr/>
            </a:pPr>
            <a:endParaRPr lang="en-US"/>
          </a:p>
        </p:txBody>
      </p:sp>
      <p:sp>
        <p:nvSpPr>
          <p:cNvPr id="223239" name="Rectangle 7"/>
          <p:cNvSpPr>
            <a:spLocks noGrp="1" noChangeArrowheads="1"/>
          </p:cNvSpPr>
          <p:nvPr>
            <p:ph type="sldNum" sz="quarter" idx="5"/>
          </p:nvPr>
        </p:nvSpPr>
        <p:spPr bwMode="auto">
          <a:xfrm>
            <a:off x="3937000" y="8774113"/>
            <a:ext cx="3013075" cy="461962"/>
          </a:xfrm>
          <a:prstGeom prst="rect">
            <a:avLst/>
          </a:prstGeom>
          <a:noFill/>
          <a:ln w="9525">
            <a:noFill/>
            <a:miter lim="800000"/>
            <a:headEnd/>
            <a:tailEnd/>
          </a:ln>
        </p:spPr>
        <p:txBody>
          <a:bodyPr vert="horz" wrap="square" lIns="92475" tIns="46237" rIns="92475" bIns="46237" numCol="1" anchor="b" anchorCtr="0" compatLnSpc="1">
            <a:prstTxWarp prst="textNoShape">
              <a:avLst/>
            </a:prstTxWarp>
          </a:bodyPr>
          <a:lstStyle>
            <a:lvl1pPr algn="r" defTabSz="923925">
              <a:defRPr sz="1200"/>
            </a:lvl1pPr>
          </a:lstStyle>
          <a:p>
            <a:pPr>
              <a:defRPr/>
            </a:pPr>
            <a:fld id="{210F60CF-EF5B-4E74-BCC2-C1806962814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thedailygreen.com/environmental-news/latest/greenest-presidents-460808#ixzz2KM4oSOdD"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AA5C4C3-0B00-421B-ADA7-212F6397A4FE}" type="slidenum">
              <a:rPr lang="en-US" altLang="en-US" smtClean="0"/>
              <a:pPr/>
              <a:t>0</a:t>
            </a:fld>
            <a:endParaRPr lang="en-US" altLang="en-US" smtClean="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1150"/>
              </a:spcBef>
              <a:spcAft>
                <a:spcPts val="288"/>
              </a:spcAft>
            </a:pPr>
            <a:r>
              <a:rPr lang="en-US" altLang="en-US" smtClean="0">
                <a:latin typeface="Arial" panose="020B0604020202020204" pitchFamily="34" charset="0"/>
              </a:rPr>
              <a:t>Lesson 8 gives a summary of the Marine Mammal Protection Act. Students will explore history leading up to the MMPA, an overview of the MMPA, and compare case studies of gray whales and northern fur seals.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03BB0D1-0E29-475D-BC64-32F7C71EA042}" type="slidenum">
              <a:rPr lang="en-US" altLang="en-US" smtClean="0"/>
              <a:pPr/>
              <a:t>1</a:t>
            </a:fld>
            <a:endParaRPr lang="en-US" altLang="en-US" smtClean="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7B23BED-F787-43BA-BDB2-55295B331F7A}" type="slidenum">
              <a:rPr lang="en-US" altLang="en-US" smtClean="0"/>
              <a:pPr/>
              <a:t>2</a:t>
            </a:fld>
            <a:endParaRPr lang="en-US" altLang="en-US" smtClean="0"/>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This slide lists just three of the many issues that started the environmental movement in the 1960s. Many historians believe that the publication of </a:t>
            </a:r>
            <a:r>
              <a:rPr lang="en-US" altLang="en-US" i="1" dirty="0" smtClean="0">
                <a:latin typeface="Arial" panose="020B0604020202020204" pitchFamily="34" charset="0"/>
              </a:rPr>
              <a:t>Silent Spring  </a:t>
            </a:r>
            <a:r>
              <a:rPr lang="en-US" altLang="en-US" dirty="0" smtClean="0">
                <a:latin typeface="Arial" panose="020B0604020202020204" pitchFamily="34" charset="0"/>
              </a:rPr>
              <a:t>was the catalyst that started the movement.</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Rachel Carson wrote </a:t>
            </a:r>
            <a:r>
              <a:rPr lang="en-US" altLang="en-US" i="1" dirty="0" smtClean="0">
                <a:latin typeface="Arial" panose="020B0604020202020204" pitchFamily="34" charset="0"/>
              </a:rPr>
              <a:t>Silent Spring  </a:t>
            </a:r>
            <a:r>
              <a:rPr lang="en-US" altLang="en-US" dirty="0" smtClean="0">
                <a:latin typeface="Arial" panose="020B0604020202020204" pitchFamily="34" charset="0"/>
              </a:rPr>
              <a:t>based on 13 years of research on DDT, and came under attack from the chemical industry for her views. </a:t>
            </a:r>
            <a:r>
              <a:rPr lang="en-US" altLang="en-US" dirty="0" err="1" smtClean="0">
                <a:latin typeface="Arial" panose="020B0604020202020204" pitchFamily="34" charset="0"/>
              </a:rPr>
              <a:t>Pesident</a:t>
            </a:r>
            <a:r>
              <a:rPr lang="en-US" altLang="en-US" dirty="0" smtClean="0">
                <a:latin typeface="Arial" panose="020B0604020202020204" pitchFamily="34" charset="0"/>
              </a:rPr>
              <a:t> John F. Kennedy assigned the President’s Science Advisory Committee to investigate Carson’s claims, resulting in a report that agreed with Carson’s assessment and caused Americans to take a closer look at the environmental damage caused by DDT and other pesticides.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Arial" panose="020B0604020202020204" pitchFamily="34" charset="0"/>
              </a:rPr>
              <a:t>www.rachelcarson.org</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 Awakened the American public to the dangers of chemicals in the environment, particularly DDT</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The Canadian harp seal hunt became very controversial after images of white pups being clubbed were televised in the mid-1960s. Harp seal pups (age 10-14 days) were hunted for their white fur. Information about the harp seal hunt: http://www.dfo-mpo.gc.ca/fm-gp/seal-phoque/index-eng.htm</a:t>
            </a:r>
          </a:p>
          <a:p>
            <a:pPr eaLnBrk="1" hangingPunct="1"/>
            <a:endParaRPr lang="en-US" altLang="en-US" dirty="0" smtClean="0">
              <a:latin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Arial" panose="020B0604020202020204" pitchFamily="34" charset="0"/>
              </a:rPr>
              <a:t>The images of the Cuyahoga River fire in </a:t>
            </a:r>
            <a:r>
              <a:rPr lang="en-US" altLang="en-US" i="1" dirty="0" smtClean="0">
                <a:latin typeface="Arial" panose="020B0604020202020204" pitchFamily="34" charset="0"/>
              </a:rPr>
              <a:t>Time Magazine </a:t>
            </a:r>
            <a:r>
              <a:rPr lang="en-US" altLang="en-US" dirty="0" smtClean="0">
                <a:latin typeface="Arial" panose="020B0604020202020204" pitchFamily="34" charset="0"/>
              </a:rPr>
              <a:t>in 1969 helped to inspire Congress to pass the National Environmental Protection Act in 1970. Time Magazine article and photos of Cleveland’s Cuyahoga River on fire brought the public’s attention to industrial waste and pollution.</a:t>
            </a:r>
          </a:p>
          <a:p>
            <a:pPr eaLnBrk="1" hangingPunct="1"/>
            <a:r>
              <a:rPr lang="en-US" altLang="en-US" dirty="0" smtClean="0">
                <a:latin typeface="Arial" panose="020B0604020202020204" pitchFamily="34" charset="0"/>
              </a:rPr>
              <a:t>http://www.ohiohistorycentral.org/entry.php?rec=1642</a:t>
            </a:r>
          </a:p>
          <a:p>
            <a:pPr eaLnBrk="1" hangingPunct="1"/>
            <a:endParaRPr lang="en-US" altLang="en-US" dirty="0" smtClean="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526DA43-C3F3-4654-BF9F-0591BBA1A5FE}" type="slidenum">
              <a:rPr lang="en-US" altLang="en-US" smtClean="0"/>
              <a:pPr/>
              <a:t>3</a:t>
            </a:fld>
            <a:endParaRPr lang="en-US" altLang="en-US" smtClean="0"/>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Too many significant environmental conservation events occurred in the 1970s to list on this slide. The 1970s produced environmental activism and legislation. Below are just a few more examples.</a:t>
            </a:r>
          </a:p>
          <a:p>
            <a:r>
              <a:rPr lang="en-US" altLang="en-US" dirty="0" smtClean="0">
                <a:latin typeface="Arial" panose="020B0604020202020204" pitchFamily="34" charset="0"/>
              </a:rPr>
              <a:t>Anti-Fur movement begins</a:t>
            </a:r>
          </a:p>
          <a:p>
            <a:r>
              <a:rPr lang="en-US" altLang="en-US" dirty="0" smtClean="0">
                <a:latin typeface="Arial" panose="020B0604020202020204" pitchFamily="34" charset="0"/>
              </a:rPr>
              <a:t>1970 first Earth Day</a:t>
            </a:r>
          </a:p>
          <a:p>
            <a:r>
              <a:rPr lang="en-US" altLang="en-US" dirty="0" smtClean="0">
                <a:latin typeface="Arial" panose="020B0604020202020204" pitchFamily="34" charset="0"/>
              </a:rPr>
              <a:t>1970 Natural Resources Defense Council founded</a:t>
            </a:r>
          </a:p>
          <a:p>
            <a:r>
              <a:rPr lang="en-US" altLang="en-US" dirty="0" smtClean="0">
                <a:latin typeface="Arial" panose="020B0604020202020204" pitchFamily="34" charset="0"/>
              </a:rPr>
              <a:t>1970 Environmental Protection Agency formed</a:t>
            </a:r>
          </a:p>
          <a:p>
            <a:r>
              <a:rPr lang="en-US" altLang="en-US" dirty="0" smtClean="0">
                <a:latin typeface="Arial" panose="020B0604020202020204" pitchFamily="34" charset="0"/>
              </a:rPr>
              <a:t>1971 Greenpeace founded in Canada</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The Daily Green</a:t>
            </a:r>
          </a:p>
          <a:p>
            <a:pPr eaLnBrk="1" hangingPunct="1"/>
            <a:r>
              <a:rPr lang="en-US" altLang="en-US" dirty="0" smtClean="0">
                <a:latin typeface="Arial" panose="020B0604020202020204" pitchFamily="34" charset="0"/>
                <a:hlinkClick r:id="rId3"/>
              </a:rPr>
              <a:t>http://www.thedailygreen.com/environmental-news/latest/greenest-presidents-460808#ixzz2KM4oSOdD</a:t>
            </a:r>
            <a:endParaRPr lang="en-US" altLang="en-US" dirty="0" smtClean="0">
              <a:latin typeface="Arial" panose="020B0604020202020204" pitchFamily="34" charset="0"/>
            </a:endParaRP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Nixon’s Presidency: 1969-1974</a:t>
            </a:r>
          </a:p>
          <a:p>
            <a:pPr eaLnBrk="1" hangingPunct="1"/>
            <a:r>
              <a:rPr lang="en-US" altLang="en-US" dirty="0" smtClean="0">
                <a:latin typeface="Arial" panose="020B0604020202020204" pitchFamily="34" charset="0"/>
              </a:rPr>
              <a:t>The 1960s began the environmental movement in the United States.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46D2B57-A042-40A4-BF96-5CBE26EF61C5}" type="slidenum">
              <a:rPr lang="en-US" altLang="en-US" smtClean="0"/>
              <a:pPr/>
              <a:t>4</a:t>
            </a:fld>
            <a:endParaRPr lang="en-US" altLang="en-US"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aseline="0" dirty="0" smtClean="0">
                <a:latin typeface="Arial" panose="020B0604020202020204" pitchFamily="34" charset="0"/>
              </a:rPr>
              <a:t>It is generally believed that the mortality of dolphins in the tuna purse-seine fishery, Canadian harp seal harvest, and International Whaling Commission’s inability to reduce commercial whaling led to the creation of the MMPA.</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In the 1950s and 1960s, hundreds of thousands of dolphins were being killed in yellowfin tuna (</a:t>
            </a:r>
            <a:r>
              <a:rPr lang="en-US" altLang="en-US" baseline="0" dirty="0" err="1" smtClean="0">
                <a:latin typeface="Arial" panose="020B0604020202020204" pitchFamily="34" charset="0"/>
              </a:rPr>
              <a:t>Thunnus</a:t>
            </a:r>
            <a:r>
              <a:rPr lang="en-US" altLang="en-US" baseline="0" dirty="0" smtClean="0">
                <a:latin typeface="Arial" panose="020B0604020202020204" pitchFamily="34" charset="0"/>
              </a:rPr>
              <a:t> </a:t>
            </a:r>
            <a:r>
              <a:rPr lang="en-US" altLang="en-US" baseline="0" dirty="0" err="1" smtClean="0">
                <a:latin typeface="Arial" panose="020B0604020202020204" pitchFamily="34" charset="0"/>
              </a:rPr>
              <a:t>albacares</a:t>
            </a:r>
            <a:r>
              <a:rPr lang="en-US" altLang="en-US" baseline="0" dirty="0" smtClean="0">
                <a:latin typeface="Arial" panose="020B0604020202020204" pitchFamily="34" charset="0"/>
              </a:rPr>
              <a:t>)  purse-seines, large nets that encircled pods of dolphins to catch the schools of tuna swimming underneath. As the nets were hauled in, the dolphins often became entangled in the netting and suffocated.</a:t>
            </a:r>
          </a:p>
          <a:p>
            <a:pPr eaLnBrk="1" hangingPunct="1"/>
            <a:r>
              <a:rPr lang="en-US" altLang="en-US" baseline="0" dirty="0" smtClean="0">
                <a:latin typeface="Arial" panose="020B0604020202020204" pitchFamily="34" charset="0"/>
              </a:rPr>
              <a:t>NOAA Southwest Fisheries Science Center website: http://swfsc.noaa.gov/textblock.aspx?Division=PRD&amp;ParentMenuId=228&amp;id=1408 </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The Canadian harp seal hunt became controversial after images of the hunt were shown on television in the mid-1960s. Pups with white coats, less than 14 days old, were the focus of the harp seal hunt.</a:t>
            </a:r>
          </a:p>
          <a:p>
            <a:pPr eaLnBrk="1" hangingPunct="1"/>
            <a:r>
              <a:rPr lang="en-US" altLang="en-US" baseline="0" dirty="0" smtClean="0">
                <a:latin typeface="Arial" panose="020B0604020202020204" pitchFamily="34" charset="0"/>
              </a:rPr>
              <a:t>http://www.cbc.ca/archives/entry/seal-hunt-barbaric-and-cruel</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The International Whaling Commission (IWC) was founded in 1946 to provide for proper conservation of worldwide whale populations and to regulate whaling. Despite its mandate to regulate whaling and conserve populations, large whale populations continued to decline in the 1960s. The </a:t>
            </a:r>
            <a:r>
              <a:rPr lang="en-US" altLang="en-US" sz="1200" kern="1200" dirty="0" smtClean="0">
                <a:solidFill>
                  <a:schemeClr val="tx1"/>
                </a:solidFill>
                <a:latin typeface="Arial" panose="020B0604020202020204" pitchFamily="34" charset="0"/>
                <a:ea typeface="MS PGothic" panose="020B0600070205080204" pitchFamily="34" charset="-128"/>
                <a:cs typeface="ＭＳ Ｐゴシック" charset="-128"/>
              </a:rPr>
              <a:t>IWC</a:t>
            </a:r>
            <a:r>
              <a:rPr lang="en-US" altLang="en-US" baseline="0" dirty="0" smtClean="0">
                <a:latin typeface="Arial" panose="020B0604020202020204" pitchFamily="34" charset="0"/>
              </a:rPr>
              <a:t> did not restrict commercial whaling despite declining whale populations. World Wildlife Fund, formed in 1961, began “Save the Whales” campaigns around the world.</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International Whaling Commission: http://iwc.int/iwcmain</a:t>
            </a:r>
          </a:p>
          <a:p>
            <a:pPr eaLnBrk="1" hangingPunct="1"/>
            <a:r>
              <a:rPr lang="en-US" altLang="en-US" baseline="0" dirty="0" smtClean="0">
                <a:latin typeface="Arial" panose="020B0604020202020204" pitchFamily="34" charset="0"/>
              </a:rPr>
              <a:t>World </a:t>
            </a:r>
            <a:r>
              <a:rPr lang="en-US" altLang="en-US" baseline="0" dirty="0" err="1" smtClean="0">
                <a:latin typeface="Arial" panose="020B0604020202020204" pitchFamily="34" charset="0"/>
              </a:rPr>
              <a:t>WildLife</a:t>
            </a:r>
            <a:r>
              <a:rPr lang="en-US" altLang="en-US" baseline="0" dirty="0" smtClean="0">
                <a:latin typeface="Arial" panose="020B0604020202020204" pitchFamily="34" charset="0"/>
              </a:rPr>
              <a:t> Fund: http://wwf.panda.org/what_we_do/endangered_species/cetaceans/cetaceans/iwc/history/</a:t>
            </a:r>
          </a:p>
          <a:p>
            <a:pPr eaLnBrk="1" hangingPunct="1"/>
            <a:endParaRPr lang="en-US" altLang="en-US" baseline="0" dirty="0" smtClean="0">
              <a:latin typeface="Arial" panose="020B0604020202020204" pitchFamily="34" charset="0"/>
            </a:endParaRPr>
          </a:p>
          <a:p>
            <a:pPr eaLnBrk="1" hangingPunct="1"/>
            <a:endParaRPr lang="en-US" altLang="en-US" baseline="0" dirty="0" smtClean="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05AC726-7FCC-4841-8236-7BE912C31A5B}" type="slidenum">
              <a:rPr lang="en-US" altLang="en-US" smtClean="0"/>
              <a:pPr/>
              <a:t>5</a:t>
            </a:fld>
            <a:endParaRPr lang="en-US" altLang="en-US"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The initial Marine Mammal Protection Act (MMPA) was passed by Congress in 1972 and signed by President Nixon based on findings that certain species and populations of marine mammals were or had the potential to be in danger of extinction or depletion as a result of man's activities.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The MMPA established a national policy to prevent marine mammal species and populations from declining beyond the point where they are a significant part of their ecosystems. It was the first legislation that protected all marine mammal species in their ecosystems and took an ecosystem-based approach to managing wild populations. The legislation addressed all populations, not just harvested populations.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For a list of Representative who voted for or against the MMPA go to Govtrack.us: http://www.govtrack.us/congress/votes/92-1972/h362</a:t>
            </a:r>
          </a:p>
          <a:p>
            <a:pPr eaLnBrk="1" hangingPunct="1"/>
            <a:endParaRPr lang="en-US" altLang="en-US" dirty="0" smtClean="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A8D5F3F-D5AE-4C1D-A941-67B020E23F86}" type="slidenum">
              <a:rPr lang="en-US" altLang="en-US" smtClean="0"/>
              <a:pPr/>
              <a:t>6</a:t>
            </a:fld>
            <a:endParaRPr lang="en-US" alt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dirty="0" smtClean="0">
                <a:latin typeface="Arial" panose="020B0604020202020204" pitchFamily="34" charset="0"/>
              </a:rPr>
              <a:t>Public Law 103-238 is the “Marine Mammal Protection Act Amendments of 1994” and was passed to authorize funding for the Act, reduce the incidental catch of marine mammals in commercial fisheries, and provide grants to Alaska Native organizations to develop co-management structures for marine mammal populations taken for subsistence purposes. https://www.gpo.gov/fdsys/pkg/STATUTE-108/pdf/STATUTE-108-Pg532.pdf</a:t>
            </a:r>
          </a:p>
          <a:p>
            <a:pPr>
              <a:defRPr/>
            </a:pPr>
            <a:endParaRPr lang="en-US" altLang="en-US" dirty="0" smtClean="0">
              <a:latin typeface="Arial" panose="020B0604020202020204" pitchFamily="34" charset="0"/>
            </a:endParaRPr>
          </a:p>
          <a:p>
            <a:pPr>
              <a:defRPr/>
            </a:pPr>
            <a:r>
              <a:rPr lang="en-US" altLang="en-US" dirty="0" smtClean="0">
                <a:latin typeface="Arial" panose="020B0604020202020204" pitchFamily="34" charset="0"/>
              </a:rPr>
              <a:t>Original text of MMPA Amendments of 1994:</a:t>
            </a:r>
          </a:p>
          <a:p>
            <a:pPr eaLnBrk="1" hangingPunct="1">
              <a:lnSpc>
                <a:spcPct val="90000"/>
              </a:lnSpc>
              <a:spcBef>
                <a:spcPts val="1200"/>
              </a:spcBef>
              <a:spcAft>
                <a:spcPts val="300"/>
              </a:spcAft>
              <a:defRPr/>
            </a:pPr>
            <a:r>
              <a:rPr lang="en-US" altLang="en-US" b="1" dirty="0" smtClean="0"/>
              <a:t>Indian Treaty Rights and Alaska Native Subsistence: </a:t>
            </a:r>
          </a:p>
          <a:p>
            <a:pPr>
              <a:spcBef>
                <a:spcPct val="0"/>
              </a:spcBef>
              <a:defRPr/>
            </a:pPr>
            <a:r>
              <a:rPr lang="en-US" altLang="en-US" dirty="0" smtClean="0"/>
              <a:t>“Nothing in this Act including any amendments to the Marine Mammal Protection Act of 1972 made by this Act—</a:t>
            </a:r>
          </a:p>
          <a:p>
            <a:pPr>
              <a:spcBef>
                <a:spcPct val="0"/>
              </a:spcBef>
              <a:buFontTx/>
              <a:buNone/>
              <a:defRPr/>
            </a:pPr>
            <a:r>
              <a:rPr lang="en-US" altLang="en-US" dirty="0" smtClean="0"/>
              <a:t>1.</a:t>
            </a:r>
            <a:r>
              <a:rPr lang="en-US" altLang="en-US" baseline="0" dirty="0" smtClean="0"/>
              <a:t> </a:t>
            </a:r>
            <a:r>
              <a:rPr lang="en-US" altLang="en-US" dirty="0" smtClean="0"/>
              <a:t> alters or is intended to alter any treaty between the United States and one or more Indian tribes; or</a:t>
            </a:r>
          </a:p>
          <a:p>
            <a:pPr>
              <a:spcBef>
                <a:spcPct val="0"/>
              </a:spcBef>
              <a:defRPr/>
            </a:pPr>
            <a:r>
              <a:rPr lang="en-US" altLang="en-US" dirty="0" smtClean="0"/>
              <a:t>2.</a:t>
            </a:r>
            <a:r>
              <a:rPr lang="en-US" altLang="en-US" baseline="0" dirty="0" smtClean="0"/>
              <a:t> </a:t>
            </a:r>
            <a:r>
              <a:rPr lang="en-US" altLang="en-US" dirty="0" smtClean="0"/>
              <a:t>affects or otherwise modifies the provisions of section 101(b) of the Marine Mammal Protection Act of 1972…”</a:t>
            </a:r>
            <a:endParaRPr lang="en-US" altLang="en-US" dirty="0" smtClean="0">
              <a:solidFill>
                <a:srgbClr val="FF0000"/>
              </a:solidFill>
            </a:endParaRPr>
          </a:p>
          <a:p>
            <a:pPr>
              <a:defRPr/>
            </a:pPr>
            <a:endParaRPr lang="en-US" altLang="en-US" dirty="0" smtClean="0">
              <a:latin typeface="Arial" panose="020B0604020202020204" pitchFamily="34" charset="0"/>
            </a:endParaRPr>
          </a:p>
          <a:p>
            <a:pPr>
              <a:defRPr/>
            </a:pPr>
            <a:r>
              <a:rPr lang="en-US" altLang="en-US" dirty="0" smtClean="0">
                <a:latin typeface="Arial" panose="020B0604020202020204" pitchFamily="34" charset="0"/>
              </a:rPr>
              <a:t>In other words, the MMPA:</a:t>
            </a:r>
          </a:p>
          <a:p>
            <a:pPr>
              <a:defRPr/>
            </a:pPr>
            <a:r>
              <a:rPr lang="en-US" altLang="en-US" dirty="0" smtClean="0">
                <a:latin typeface="Arial" panose="020B0604020202020204" pitchFamily="34" charset="0"/>
              </a:rPr>
              <a:t>- Doesn’t alter any treaty between the US and a Native American tribe</a:t>
            </a:r>
          </a:p>
          <a:p>
            <a:pPr marL="171450" indent="-171450">
              <a:buFontTx/>
              <a:buChar char="-"/>
              <a:defRPr/>
            </a:pPr>
            <a:r>
              <a:rPr lang="en-US" altLang="en-US" dirty="0" smtClean="0">
                <a:latin typeface="Arial" panose="020B0604020202020204" pitchFamily="34" charset="0"/>
              </a:rPr>
              <a:t>Doesn’t affect section 101(b) – which says that the MMPA does not apply with respect to Alaska Native subsistence hunting of marine mammals, or the use of marine mammal parts for Alaska Native articles of handicraft and clothing (e.g. weaving, carving, stitching, etc.) and that edible portion of marine mammals can be sold within Alaska Native communities for Native consumption, provided that the marine mammal is not used in a wasteful manner.</a:t>
            </a:r>
          </a:p>
          <a:p>
            <a:pPr marL="171450" indent="-171450">
              <a:buFontTx/>
              <a:buChar char="-"/>
              <a:defRPr/>
            </a:pPr>
            <a:endParaRPr lang="en-US" altLang="en-US" dirty="0" smtClean="0">
              <a:latin typeface="Arial" panose="020B0604020202020204" pitchFamily="34" charset="0"/>
            </a:endParaRPr>
          </a:p>
          <a:p>
            <a:pPr>
              <a:defRPr/>
            </a:pPr>
            <a:r>
              <a:rPr lang="en-US" altLang="en-US" dirty="0" smtClean="0">
                <a:latin typeface="Arial" panose="020B0604020202020204" pitchFamily="34" charset="0"/>
              </a:rPr>
              <a:t>The legal language is in the slide – class can discuss why the language has to be so formal for legal documents, and can look up section 101(b) of the MMPA of 1972 (listed in Appendix X, page 101, about halfway down the page, starting with the text “The provisions of this Act shall not apply with respect to the taking of any marine mammal by any Indian, Aleut, or Eskimo who dwells on the coast of the North Pacific Ocean or the Arctic Ocean…”).</a:t>
            </a:r>
          </a:p>
          <a:p>
            <a:pPr>
              <a:defRPr/>
            </a:pPr>
            <a:endParaRPr lang="en-US" altLang="en-US" dirty="0" smtClean="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937000" y="8774113"/>
            <a:ext cx="3013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5" tIns="46237" rIns="92475" bIns="46237" anchor="b"/>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C829DEC5-B715-4614-BA85-8F71D281ABBB}" type="slidenum">
              <a:rPr lang="en-US" altLang="en-US" sz="1200"/>
              <a:pPr algn="r"/>
              <a:t>7</a:t>
            </a:fld>
            <a:endParaRPr lang="en-US" altLang="en-US"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US" altLang="en-US" dirty="0" smtClean="0">
                <a:latin typeface="Arial" panose="020B0604020202020204" pitchFamily="34" charset="0"/>
              </a:rPr>
              <a:t>We will consider two case studies with respect to the Marine Mammal Protection Act – </a:t>
            </a:r>
          </a:p>
          <a:p>
            <a:pPr marL="228600" indent="-228600" eaLnBrk="1" hangingPunct="1">
              <a:buFont typeface="+mj-lt"/>
              <a:buAutoNum type="arabicPeriod"/>
              <a:defRPr/>
            </a:pPr>
            <a:r>
              <a:rPr lang="en-US" altLang="en-US" dirty="0" smtClean="0">
                <a:latin typeface="Arial" panose="020B0604020202020204" pitchFamily="34" charset="0"/>
              </a:rPr>
              <a:t>Makah Nation and gray whales in Washington state</a:t>
            </a:r>
          </a:p>
          <a:p>
            <a:pPr marL="228600" indent="-228600" eaLnBrk="1" hangingPunct="1">
              <a:buFont typeface="+mj-lt"/>
              <a:buAutoNum type="arabicPeriod"/>
              <a:defRPr/>
            </a:pPr>
            <a:endParaRPr lang="en-US" altLang="en-US" dirty="0" smtClean="0">
              <a:latin typeface="Arial" panose="020B0604020202020204" pitchFamily="34" charset="0"/>
            </a:endParaRPr>
          </a:p>
          <a:p>
            <a:pPr marL="228600" indent="-228600" eaLnBrk="1" hangingPunct="1">
              <a:buFont typeface="+mj-lt"/>
              <a:buAutoNum type="arabicPeriod"/>
              <a:defRPr/>
            </a:pPr>
            <a:r>
              <a:rPr lang="en-US" altLang="en-US" dirty="0" err="1" smtClean="0">
                <a:latin typeface="Arial" panose="020B0604020202020204" pitchFamily="34" charset="0"/>
              </a:rPr>
              <a:t>Unangam</a:t>
            </a:r>
            <a:r>
              <a:rPr lang="en-US" altLang="en-US" dirty="0" smtClean="0">
                <a:latin typeface="Arial" panose="020B0604020202020204" pitchFamily="34" charset="0"/>
              </a:rPr>
              <a:t> communities of St. Paul Island and St. George Island in the Pribilof Islands and northern fur seals in Alaska</a:t>
            </a:r>
          </a:p>
          <a:p>
            <a:pPr marL="228600" indent="-228600" eaLnBrk="1" hangingPunct="1">
              <a:buFont typeface="+mj-lt"/>
              <a:buAutoNum type="arabicPeriod"/>
              <a:defRPr/>
            </a:pPr>
            <a:endParaRPr lang="en-US" altLang="en-US" dirty="0" smtClean="0">
              <a:latin typeface="Arial" panose="020B0604020202020204" pitchFamily="34" charset="0"/>
            </a:endParaRPr>
          </a:p>
          <a:p>
            <a:pPr eaLnBrk="1" hangingPunct="1">
              <a:defRPr/>
            </a:pPr>
            <a:r>
              <a:rPr lang="en-US" altLang="en-US" dirty="0" smtClean="0">
                <a:latin typeface="Arial" panose="020B0604020202020204" pitchFamily="34" charset="0"/>
              </a:rPr>
              <a:t>Labs 8.3 and 8.4 compare and contrast these cases.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3937000" y="8774113"/>
            <a:ext cx="3013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5" tIns="46237" rIns="92475" bIns="46237" anchor="b"/>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359C5345-6478-4714-A199-128F319C1F07}" type="slidenum">
              <a:rPr lang="en-US" altLang="en-US" sz="1200"/>
              <a:pPr algn="r"/>
              <a:t>8</a:t>
            </a:fld>
            <a:endParaRPr lang="en-US" altLang="en-US" sz="12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Background information –Makah Whaling and Whale hunt – Makah Tribe website</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http://makah.com/makah-tribal-info/whaling/</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“For the Makah Tribe, whale hunting provides a purpose and a discipline which benefits their entire community. It is so important to the Makah, that in 1855 when the Makah ceded thousands of acres of land to the government of the United States, they explicitly reserved their right to whale within the Treaty of </a:t>
            </a:r>
            <a:r>
              <a:rPr lang="en-US" altLang="en-US" dirty="0" err="1" smtClean="0">
                <a:latin typeface="Arial" panose="020B0604020202020204" pitchFamily="34" charset="0"/>
              </a:rPr>
              <a:t>Neah</a:t>
            </a:r>
            <a:r>
              <a:rPr lang="en-US" altLang="en-US" dirty="0" smtClean="0">
                <a:latin typeface="Arial" panose="020B0604020202020204" pitchFamily="34" charset="0"/>
              </a:rPr>
              <a:t> Bay.</a:t>
            </a:r>
          </a:p>
          <a:p>
            <a:pPr eaLnBrk="1" hangingPunct="1"/>
            <a:r>
              <a:rPr lang="en-US" altLang="en-US" dirty="0" smtClean="0">
                <a:latin typeface="Arial" panose="020B0604020202020204" pitchFamily="34" charset="0"/>
              </a:rPr>
              <a:t>Makah whaling tradition provides oil, meat, bone, sinew and gut for storage containers: useful products, though gained at a high cost in time and goods.</a:t>
            </a:r>
          </a:p>
          <a:p>
            <a:pPr eaLnBrk="1" hangingPunct="1"/>
            <a:r>
              <a:rPr lang="en-US" altLang="en-US" dirty="0" smtClean="0">
                <a:latin typeface="Arial" panose="020B0604020202020204" pitchFamily="34" charset="0"/>
              </a:rPr>
              <a:t>The relationship between Makah and whales is very old. </a:t>
            </a:r>
            <a:r>
              <a:rPr lang="en-US" altLang="en-US" dirty="0" err="1" smtClean="0">
                <a:latin typeface="Arial" panose="020B0604020202020204" pitchFamily="34" charset="0"/>
              </a:rPr>
              <a:t>Ozette</a:t>
            </a:r>
            <a:r>
              <a:rPr lang="en-US" altLang="en-US" dirty="0" smtClean="0">
                <a:latin typeface="Arial" panose="020B0604020202020204" pitchFamily="34" charset="0"/>
              </a:rPr>
              <a:t> deposits dating from 2,000 years ago hold humpback and gray whale bones and barbs from harpoons.”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3937000" y="8774113"/>
            <a:ext cx="3013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5" tIns="46237" rIns="92475" bIns="46237" anchor="b"/>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34D8D4A3-DF66-4948-9789-8C9E50DCDE99}" type="slidenum">
              <a:rPr lang="en-US" altLang="en-US" sz="1200"/>
              <a:pPr algn="r"/>
              <a:t>9</a:t>
            </a:fld>
            <a:endParaRPr lang="en-US" altLang="en-US"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“The</a:t>
            </a:r>
            <a:r>
              <a:rPr lang="en-US" altLang="en-US" baseline="0" dirty="0" smtClean="0">
                <a:latin typeface="Arial" panose="020B0604020202020204" pitchFamily="34" charset="0"/>
              </a:rPr>
              <a:t> only treaty in the United States that protects whaling was secured with Makah Indians in 1855.”</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“On the beaches of </a:t>
            </a:r>
            <a:r>
              <a:rPr lang="en-US" altLang="en-US" dirty="0" err="1" smtClean="0">
                <a:latin typeface="Arial" panose="020B0604020202020204" pitchFamily="34" charset="0"/>
              </a:rPr>
              <a:t>Neah</a:t>
            </a:r>
            <a:r>
              <a:rPr lang="en-US" altLang="en-US" dirty="0" smtClean="0">
                <a:latin typeface="Arial" panose="020B0604020202020204" pitchFamily="34" charset="0"/>
              </a:rPr>
              <a:t> Bay ca. 1910, Makah capture a giant of the sea. The prized gray whale symbolizes the heart of Makah culture and a long history. In 1970, archeologists began an 11-year dig at the tribe’s ancient whaling village of </a:t>
            </a:r>
            <a:r>
              <a:rPr lang="en-US" altLang="en-US" dirty="0" err="1" smtClean="0">
                <a:latin typeface="Arial" panose="020B0604020202020204" pitchFamily="34" charset="0"/>
              </a:rPr>
              <a:t>Ozette</a:t>
            </a:r>
            <a:r>
              <a:rPr lang="en-US" altLang="en-US" dirty="0" smtClean="0">
                <a:latin typeface="Arial" panose="020B0604020202020204" pitchFamily="34" charset="0"/>
              </a:rPr>
              <a:t>. They uncovered 56,000 artifacts, including hunting equipment and whale bones dating back 2,000 years.”</a:t>
            </a:r>
          </a:p>
          <a:p>
            <a:pPr eaLnBrk="1" hangingPunct="1"/>
            <a:r>
              <a:rPr lang="en-US" altLang="en-US" dirty="0" smtClean="0">
                <a:latin typeface="Arial" panose="020B0604020202020204" pitchFamily="34" charset="0"/>
              </a:rPr>
              <a:t>https://www.sos.wa.gov/_assets/legacy/ExhibitPanelOutlineforMuseums.pdf</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NOAA West Coast Regional Office Chronology of Makah Tribal Gray Whale Hunt webpage - http://www.westcoast.fisheries.noaa.gov/protected_species/marine_mammals/cetaceans/chronology.html</a:t>
            </a:r>
          </a:p>
          <a:p>
            <a:pPr eaLnBrk="1" hangingPunct="1"/>
            <a:endParaRPr lang="en-US" altLang="en-US" dirty="0" smtClean="0">
              <a:latin typeface="Arial" panose="020B0604020202020204" pitchFamily="34" charset="0"/>
            </a:endParaRPr>
          </a:p>
          <a:p>
            <a:pPr eaLnBrk="1" hangingPunct="1"/>
            <a:endParaRPr lang="en-US" altLang="en-US" dirty="0" smtClean="0">
              <a:latin typeface="Arial" panose="020B0604020202020204" pitchFamily="34" charset="0"/>
            </a:endParaRPr>
          </a:p>
          <a:p>
            <a:pPr eaLnBrk="1" hangingPunct="1"/>
            <a:r>
              <a:rPr lang="en-US" sz="1200" b="0" i="0" kern="1200" dirty="0" smtClean="0">
                <a:solidFill>
                  <a:schemeClr val="tx1"/>
                </a:solidFill>
                <a:effectLst/>
                <a:latin typeface="Arial" charset="0"/>
                <a:ea typeface="MS PGothic" panose="020B0600070205080204" pitchFamily="34" charset="-128"/>
                <a:cs typeface="ＭＳ Ｐゴシック" charset="-128"/>
              </a:rPr>
              <a:t>“</a:t>
            </a:r>
            <a:r>
              <a:rPr lang="en-US" sz="1200" b="0" i="0" kern="1200" dirty="0" err="1" smtClean="0">
                <a:solidFill>
                  <a:schemeClr val="tx1"/>
                </a:solidFill>
                <a:effectLst/>
                <a:latin typeface="Arial" charset="0"/>
                <a:ea typeface="MS PGothic" panose="020B0600070205080204" pitchFamily="34" charset="-128"/>
                <a:cs typeface="ＭＳ Ｐゴシック" charset="-128"/>
              </a:rPr>
              <a:t>Ozette</a:t>
            </a:r>
            <a:r>
              <a:rPr lang="en-US" sz="1200" b="0" i="0" kern="1200" dirty="0" smtClean="0">
                <a:solidFill>
                  <a:schemeClr val="tx1"/>
                </a:solidFill>
                <a:effectLst/>
                <a:latin typeface="Arial" charset="0"/>
                <a:ea typeface="MS PGothic" panose="020B0600070205080204" pitchFamily="34" charset="-128"/>
                <a:cs typeface="ＭＳ Ｐゴシック" charset="-128"/>
              </a:rPr>
              <a:t> had been occupied by the Makah, probably continuously for at least two thousand years, until the 1920s. Makah oral history recalls centuries of a rich whale-hunting culture centered at the village. They had no choice but to abandon their ancient home when the federal government insisted that children at the site must enroll in school.”</a:t>
            </a:r>
          </a:p>
          <a:p>
            <a:pPr eaLnBrk="1" hangingPunct="1"/>
            <a:r>
              <a:rPr lang="en-US" altLang="en-US" dirty="0" smtClean="0">
                <a:latin typeface="Arial" panose="020B0604020202020204" pitchFamily="34" charset="0"/>
              </a:rPr>
              <a:t>https://magazine.wsu.edu/2015/11/06/ozette-excavating-a-makah-whaling-village/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937000" y="8774113"/>
            <a:ext cx="3013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5" tIns="46237" rIns="92475" bIns="46237" anchor="b"/>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85D2A604-6FFB-4511-B735-1BCD9095815F}" type="slidenum">
              <a:rPr lang="en-US" altLang="en-US" sz="1200"/>
              <a:pPr algn="r"/>
              <a:t>10</a:t>
            </a:fld>
            <a:endParaRPr lang="en-US" alt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NOAA = National Oceanic and Atmospheric Administration; NOAA Fisheries = National Marine Fisheries Service (the agency within NOAA who reviewed data)</a:t>
            </a:r>
          </a:p>
          <a:p>
            <a:pPr eaLnBrk="1" hangingPunct="1"/>
            <a:r>
              <a:rPr lang="en-US" altLang="en-US" dirty="0" smtClean="0">
                <a:latin typeface="Arial" panose="020B0604020202020204" pitchFamily="34" charset="0"/>
              </a:rPr>
              <a:t>IWC = International Whaling Commission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3937000" y="8774113"/>
            <a:ext cx="3013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5" tIns="46237" rIns="92475" bIns="46237" anchor="b"/>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13F92861-058A-47F3-8824-F7E6DDA49D4B}" type="slidenum">
              <a:rPr lang="en-US" altLang="en-US" sz="1200"/>
              <a:pPr algn="r"/>
              <a:t>11</a:t>
            </a:fld>
            <a:endParaRPr lang="en-US" altLang="en-US"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rPr>
              <a:t>In </a:t>
            </a:r>
            <a:r>
              <a:rPr lang="en-US" altLang="en-US" dirty="0" smtClean="0">
                <a:latin typeface="Arial" panose="020B0604020202020204" pitchFamily="34" charset="0"/>
              </a:rPr>
              <a:t>2000, the Ninth Circuit Court of Appeals ruled that NOAA fisheries failed to take a “hard look” under the National Environmental Protection Act at the proposed whaling.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txBox="1">
            <a:spLocks noGrp="1" noChangeArrowheads="1"/>
          </p:cNvSpPr>
          <p:nvPr/>
        </p:nvSpPr>
        <p:spPr bwMode="auto">
          <a:xfrm>
            <a:off x="3937000" y="8774113"/>
            <a:ext cx="3013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5" tIns="46237" rIns="92475" bIns="46237" anchor="b"/>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2986779C-279F-4DAD-9A0D-43CA134BD2BF}" type="slidenum">
              <a:rPr lang="en-US" altLang="en-US" sz="1200"/>
              <a:pPr algn="r"/>
              <a:t>12</a:t>
            </a:fld>
            <a:endParaRPr lang="en-US" altLang="en-US" sz="1200"/>
          </a:p>
        </p:txBody>
      </p:sp>
      <p:sp>
        <p:nvSpPr>
          <p:cNvPr id="32771"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buFont typeface="+mj-lt"/>
              <a:buNone/>
              <a:defRPr/>
            </a:pPr>
            <a:r>
              <a:rPr lang="en-US" altLang="en-US" dirty="0" smtClean="0">
                <a:latin typeface="Arial" panose="020B0604020202020204" pitchFamily="34" charset="0"/>
              </a:rPr>
              <a:t>EA – Environmental</a:t>
            </a:r>
            <a:r>
              <a:rPr lang="en-US" altLang="en-US" baseline="0" dirty="0" smtClean="0">
                <a:latin typeface="Arial" panose="020B0604020202020204" pitchFamily="34" charset="0"/>
              </a:rPr>
              <a:t> Assessment</a:t>
            </a:r>
          </a:p>
          <a:p>
            <a:pPr marL="228600" indent="-228600" eaLnBrk="1" hangingPunct="1">
              <a:buFont typeface="+mj-lt"/>
              <a:buAutoNum type="arabicPeriod"/>
              <a:defRPr/>
            </a:pPr>
            <a:endParaRPr lang="en-US" altLang="en-US" dirty="0" smtClean="0">
              <a:latin typeface="Arial" panose="020B0604020202020204" pitchFamily="34" charset="0"/>
            </a:endParaRPr>
          </a:p>
          <a:p>
            <a:pPr marL="228600" indent="-228600" eaLnBrk="1" hangingPunct="1">
              <a:buFont typeface="+mj-lt"/>
              <a:buAutoNum type="arabicPeriod"/>
              <a:defRPr/>
            </a:pPr>
            <a:r>
              <a:rPr lang="en-US" altLang="en-US" dirty="0" smtClean="0">
                <a:latin typeface="Arial" panose="020B0604020202020204" pitchFamily="34" charset="0"/>
              </a:rPr>
              <a:t>16 U.S. Code 1371 – Moratorium on taking and importing marine mammals and marine mammal products https://www.law.cornell.edu/uscode/text/16/1371</a:t>
            </a:r>
          </a:p>
          <a:p>
            <a:pPr marL="228600" indent="-228600" eaLnBrk="1" hangingPunct="1">
              <a:buFont typeface="+mj-lt"/>
              <a:buAutoNum type="arabicPeriod"/>
              <a:defRPr/>
            </a:pPr>
            <a:endParaRPr lang="en-US" altLang="en-US" dirty="0" smtClean="0">
              <a:latin typeface="Arial" panose="020B0604020202020204" pitchFamily="34" charset="0"/>
            </a:endParaRPr>
          </a:p>
          <a:p>
            <a:pPr marL="228600" indent="-228600" eaLnBrk="1" hangingPunct="1">
              <a:buFont typeface="+mj-lt"/>
              <a:buAutoNum type="arabicPeriod"/>
              <a:defRPr/>
            </a:pPr>
            <a:r>
              <a:rPr lang="en-US" altLang="en-US" dirty="0" smtClean="0">
                <a:latin typeface="Arial" panose="020B0604020202020204" pitchFamily="34" charset="0"/>
              </a:rPr>
              <a:t>What is an EIS? </a:t>
            </a:r>
          </a:p>
          <a:p>
            <a:pPr marL="0" indent="0" eaLnBrk="1" hangingPunct="1">
              <a:buFont typeface="+mj-lt"/>
              <a:buNone/>
              <a:defRPr/>
            </a:pPr>
            <a:r>
              <a:rPr lang="en-US" altLang="en-US" dirty="0" smtClean="0">
                <a:latin typeface="Arial" panose="020B0604020202020204" pitchFamily="34" charset="0"/>
              </a:rPr>
              <a:t>https://www.epa.gov/nepa/national-environmental-policy-act-review-process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3937000" y="8774113"/>
            <a:ext cx="3013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5" tIns="46237" rIns="92475" bIns="46237" anchor="b"/>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C8024274-D4B3-45F3-8601-792FB0E6C03B}" type="slidenum">
              <a:rPr lang="en-US" altLang="en-US" sz="1200"/>
              <a:pPr algn="r"/>
              <a:t>13</a:t>
            </a:fld>
            <a:endParaRPr lang="en-US" alt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ctr">
              <a:defRPr/>
            </a:pPr>
            <a:r>
              <a:rPr lang="en-US" altLang="en-US" dirty="0" smtClean="0">
                <a:latin typeface="Arial" panose="020B0604020202020204" pitchFamily="34" charset="0"/>
              </a:rPr>
              <a:t>NOAA 2005 Draft EIS for Makah gray whale harvest</a:t>
            </a:r>
          </a:p>
          <a:p>
            <a:pPr fontAlgn="ctr">
              <a:defRPr/>
            </a:pPr>
            <a:r>
              <a:rPr lang="en-US" altLang="en-US" dirty="0" smtClean="0">
                <a:latin typeface="Arial" panose="020B0604020202020204" pitchFamily="34" charset="0"/>
              </a:rPr>
              <a:t>http://www.westcoast.fisheries.noaa.gov/protected_species/marine_mammals/cetaceans/whale_hunt.html</a:t>
            </a:r>
            <a:r>
              <a:rPr lang="en-US" dirty="0" smtClean="0"/>
              <a:t/>
            </a:r>
            <a:br>
              <a:rPr lang="en-US" dirty="0" smtClean="0"/>
            </a:br>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One event that is not covered on this timeline:</a:t>
            </a:r>
          </a:p>
          <a:p>
            <a:pPr eaLnBrk="1" hangingPunct="1"/>
            <a:r>
              <a:rPr lang="en-US" altLang="en-US" b="1" dirty="0" smtClean="0">
                <a:latin typeface="Arial" panose="020B0604020202020204" pitchFamily="34" charset="0"/>
              </a:rPr>
              <a:t>Sept. 8, 2007:</a:t>
            </a:r>
            <a:r>
              <a:rPr lang="en-US" altLang="en-US" dirty="0" smtClean="0">
                <a:latin typeface="Arial" panose="020B0604020202020204" pitchFamily="34" charset="0"/>
              </a:rPr>
              <a:t> Five members of the Makah Tribe hunt and kill a gray whale in the Strait of Juan de Fuca in a hunt that was not authorized by the tribe or NOAA. This unauthorized hunt did not comply with numerous provisions and restrictions defined in the tribe's application, and both the tribe and NOAA make statements condemning the unlawful hunt.</a:t>
            </a:r>
          </a:p>
          <a:p>
            <a:pPr eaLnBrk="1" hangingPunct="1"/>
            <a:r>
              <a:rPr lang="en-US" altLang="en-US" b="1" dirty="0" smtClean="0">
                <a:latin typeface="Arial" panose="020B0604020202020204" pitchFamily="34" charset="0"/>
              </a:rPr>
              <a:t>October &amp; November 2007:</a:t>
            </a:r>
            <a:r>
              <a:rPr lang="en-US" altLang="en-US" dirty="0" smtClean="0">
                <a:latin typeface="Arial" panose="020B0604020202020204" pitchFamily="34" charset="0"/>
              </a:rPr>
              <a:t> The five tribal members involved in the September 2007 killing of a gray whale are indicted in federal court on Oct. 5, 2007, for unauthorized whaling, unauthorized take of a marine mammal, and conspiracy to engage in unlawful whaling. On Nov. 16, 2007, the five are charged in tribal court for violating the tribe's gray whale management plan, violating state and federal laws, and reckless endangerment.</a:t>
            </a:r>
          </a:p>
          <a:p>
            <a:pPr eaLnBrk="1" hangingPunct="1"/>
            <a:r>
              <a:rPr lang="en-US" altLang="en-US" b="1" dirty="0" smtClean="0">
                <a:latin typeface="Arial" panose="020B0604020202020204" pitchFamily="34" charset="0"/>
              </a:rPr>
              <a:t>March &amp; April 2008:</a:t>
            </a:r>
            <a:r>
              <a:rPr lang="en-US" altLang="en-US" dirty="0" smtClean="0">
                <a:latin typeface="Arial" panose="020B0604020202020204" pitchFamily="34" charset="0"/>
              </a:rPr>
              <a:t> Three of the tribal members enter guilty pleas on March 27, 2008, to unlawful taking of a marine mammal in violation of the MMPA. On April 7, 2008, after a bench trial on stipulated facts, the court finds the remaining two tribal members guilty of conspiracy and unlawful taking of a marine mammal in violation of the MMPA.</a:t>
            </a:r>
          </a:p>
          <a:p>
            <a:pPr eaLnBrk="1" hangingPunct="1"/>
            <a:r>
              <a:rPr lang="en-US" altLang="en-US" dirty="0" smtClean="0">
                <a:latin typeface="Arial" panose="020B0604020202020204" pitchFamily="34" charset="0"/>
              </a:rPr>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937000" y="8774113"/>
            <a:ext cx="3013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5" tIns="46237" rIns="92475" bIns="46237" anchor="b"/>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D44DA720-E416-4E2B-B122-258E8882524D}" type="slidenum">
              <a:rPr lang="en-US" altLang="en-US" sz="1200"/>
              <a:pPr algn="r"/>
              <a:t>14</a:t>
            </a:fld>
            <a:endParaRPr lang="en-US" alt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NOAA – National Oceanic and Atmospheric Administration</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Image Source: Photo: Chris Johnson, NOAA, Southwest Fisheries Science Center</a:t>
            </a:r>
          </a:p>
          <a:p>
            <a:pPr eaLnBrk="1" hangingPunct="1"/>
            <a:r>
              <a:rPr lang="en-US" altLang="en-US" dirty="0" smtClean="0">
                <a:latin typeface="Arial" panose="020B0604020202020204" pitchFamily="34" charset="0"/>
              </a:rPr>
              <a:t>http://www.westcoast.fisheries.noaa.gov/stories/2016/17_02182016_gray_whale_migration.html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txBox="1">
            <a:spLocks noGrp="1" noChangeArrowheads="1"/>
          </p:cNvSpPr>
          <p:nvPr/>
        </p:nvSpPr>
        <p:spPr bwMode="auto">
          <a:xfrm>
            <a:off x="3937000" y="8774113"/>
            <a:ext cx="3013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5" tIns="46237" rIns="92475" bIns="46237" anchor="b"/>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EEDE4DA3-A1F6-4D11-8B9A-0AD14EA90479}" type="slidenum">
              <a:rPr lang="en-US" altLang="en-US" sz="1200"/>
              <a:pPr algn="r"/>
              <a:t>15</a:t>
            </a:fld>
            <a:endParaRPr lang="en-US" alt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00000"/>
              </a:lnSpc>
              <a:spcAft>
                <a:spcPts val="600"/>
              </a:spcAft>
            </a:pPr>
            <a:r>
              <a:rPr lang="en-US" altLang="en-US" dirty="0" smtClean="0">
                <a:latin typeface="Arial" panose="020B0604020202020204" pitchFamily="34" charset="0"/>
              </a:rPr>
              <a:t>Background information - For over two-hundred years the </a:t>
            </a:r>
            <a:r>
              <a:rPr lang="en-US" altLang="en-US" dirty="0" err="1" smtClean="0">
                <a:latin typeface="Arial" panose="020B0604020202020204" pitchFamily="34" charset="0"/>
              </a:rPr>
              <a:t>Unangan</a:t>
            </a:r>
            <a:r>
              <a:rPr lang="en-US" altLang="en-US" dirty="0" smtClean="0">
                <a:latin typeface="Arial" panose="020B0604020202020204" pitchFamily="34" charset="0"/>
              </a:rPr>
              <a:t> of the Pribilof Islands were forced to harvest northern fur seals first for the Russian fur trading companies and then for the private U.S. companies and finally for the U.S. Government. During this time northern fur seal became a staple in the </a:t>
            </a:r>
            <a:r>
              <a:rPr lang="en-US" altLang="en-US" dirty="0" err="1" smtClean="0">
                <a:latin typeface="Arial" panose="020B0604020202020204" pitchFamily="34" charset="0"/>
              </a:rPr>
              <a:t>Unangam</a:t>
            </a:r>
            <a:r>
              <a:rPr lang="en-US" altLang="en-US" dirty="0" smtClean="0">
                <a:latin typeface="Arial" panose="020B0604020202020204" pitchFamily="34" charset="0"/>
              </a:rPr>
              <a:t> diet. Life on the </a:t>
            </a:r>
            <a:r>
              <a:rPr lang="en-US" altLang="en-US" dirty="0" err="1" smtClean="0">
                <a:latin typeface="Arial" panose="020B0604020202020204" pitchFamily="34" charset="0"/>
              </a:rPr>
              <a:t>Pribilofs</a:t>
            </a:r>
            <a:r>
              <a:rPr lang="en-US" altLang="en-US" dirty="0" smtClean="0">
                <a:latin typeface="Arial" panose="020B0604020202020204" pitchFamily="34" charset="0"/>
              </a:rPr>
              <a:t> was fur seal centric. Both the economy and the diet were dependent upon the harvest of fur seals.</a:t>
            </a:r>
          </a:p>
          <a:p>
            <a:pPr>
              <a:lnSpc>
                <a:spcPct val="100000"/>
              </a:lnSpc>
              <a:spcAft>
                <a:spcPts val="0"/>
              </a:spcAft>
            </a:pPr>
            <a:endParaRPr lang="en-US" altLang="en-US" dirty="0" smtClean="0"/>
          </a:p>
          <a:p>
            <a:pPr>
              <a:lnSpc>
                <a:spcPct val="100000"/>
              </a:lnSpc>
              <a:spcAft>
                <a:spcPts val="0"/>
              </a:spcAft>
            </a:pPr>
            <a:r>
              <a:rPr lang="en-US" altLang="en-US" dirty="0" smtClean="0"/>
              <a:t>Map: NOAA/AFSC/MML</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D06831D-0C80-487F-8FBC-279F3EC04EAC}" type="slidenum">
              <a:rPr lang="en-US" altLang="en-US" smtClean="0"/>
              <a:pPr/>
              <a:t>16</a:t>
            </a:fld>
            <a:endParaRPr lang="en-US" alt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err="1" smtClean="0">
                <a:latin typeface="Arial" panose="020B0604020202020204" pitchFamily="34" charset="0"/>
              </a:rPr>
              <a:t>Unangan</a:t>
            </a:r>
            <a:r>
              <a:rPr lang="en-US" altLang="en-US" dirty="0" smtClean="0">
                <a:latin typeface="Arial" panose="020B0604020202020204" pitchFamily="34" charset="0"/>
              </a:rPr>
              <a:t> harvested northern fur seals at sea for thousands of years as they migrated through the Aleutian Islands. This harvest included fur seal juveniles and pups, whose bones were found in </a:t>
            </a:r>
            <a:r>
              <a:rPr lang="en-US" altLang="en-US" dirty="0" err="1" smtClean="0">
                <a:latin typeface="Arial" panose="020B0604020202020204" pitchFamily="34" charset="0"/>
              </a:rPr>
              <a:t>middens</a:t>
            </a:r>
            <a:r>
              <a:rPr lang="en-US" altLang="en-US" dirty="0" smtClean="0">
                <a:latin typeface="Arial" panose="020B0604020202020204" pitchFamily="34" charset="0"/>
              </a:rPr>
              <a:t>.</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Subsistence harvests on the Pribilof Island took place on land during the summer and fall. Subsistence harvests provided the main staple for survival since the Russians forced</a:t>
            </a:r>
            <a:r>
              <a:rPr lang="en-US" altLang="en-US" baseline="0" dirty="0" smtClean="0">
                <a:latin typeface="Arial" panose="020B0604020202020204" pitchFamily="34" charset="0"/>
              </a:rPr>
              <a:t> the first </a:t>
            </a:r>
            <a:r>
              <a:rPr lang="en-US" altLang="en-US" dirty="0" err="1" smtClean="0">
                <a:latin typeface="Arial" panose="020B0604020202020204" pitchFamily="34" charset="0"/>
              </a:rPr>
              <a:t>Unangam</a:t>
            </a:r>
            <a:r>
              <a:rPr lang="en-US" altLang="en-US" dirty="0" smtClean="0">
                <a:latin typeface="Arial" panose="020B0604020202020204" pitchFamily="34" charset="0"/>
              </a:rPr>
              <a:t> harvesters to</a:t>
            </a:r>
            <a:r>
              <a:rPr lang="en-US" altLang="en-US" baseline="0" dirty="0" smtClean="0">
                <a:latin typeface="Arial" panose="020B0604020202020204" pitchFamily="34" charset="0"/>
              </a:rPr>
              <a:t> live on</a:t>
            </a:r>
            <a:r>
              <a:rPr lang="en-US" altLang="en-US" dirty="0" smtClean="0">
                <a:latin typeface="Arial" panose="020B0604020202020204" pitchFamily="34" charset="0"/>
              </a:rPr>
              <a:t> the Islands in 1767.</a:t>
            </a:r>
          </a:p>
          <a:p>
            <a:pPr eaLnBrk="1" hangingPunct="1"/>
            <a:endParaRPr lang="en-US" altLang="en-US" dirty="0" smtClean="0">
              <a:latin typeface="Arial" panose="020B0604020202020204" pitchFamily="34" charset="0"/>
            </a:endParaRPr>
          </a:p>
          <a:p>
            <a:pPr eaLnBrk="1" hangingPunct="1">
              <a:buFontTx/>
              <a:buChar char="•"/>
            </a:pPr>
            <a:r>
              <a:rPr lang="en-US" altLang="en-US" dirty="0" smtClean="0">
                <a:latin typeface="Arial" panose="020B0604020202020204" pitchFamily="34" charset="0"/>
              </a:rPr>
              <a:t>The summer subsistence harvest consisted of young male fur seals killed during the commercial fur harvest. Of the thousands of fur seals killed, only a fraction were kept for food consumption. </a:t>
            </a:r>
          </a:p>
          <a:p>
            <a:pPr eaLnBrk="1" hangingPunct="1"/>
            <a:endParaRPr lang="en-US" altLang="en-US" dirty="0" smtClean="0">
              <a:latin typeface="Arial" panose="020B0604020202020204" pitchFamily="34" charset="0"/>
            </a:endParaRPr>
          </a:p>
          <a:p>
            <a:pPr eaLnBrk="1" hangingPunct="1">
              <a:buFontTx/>
              <a:buChar char="•"/>
            </a:pPr>
            <a:r>
              <a:rPr lang="en-US" altLang="en-US" dirty="0" smtClean="0">
                <a:latin typeface="Arial" panose="020B0604020202020204" pitchFamily="34" charset="0"/>
              </a:rPr>
              <a:t>In October and November, just before the pups began their winter migration, a pup-only harvest occurred. The fall pup harvest provided an important staple of the </a:t>
            </a:r>
            <a:r>
              <a:rPr lang="en-US" altLang="en-US" dirty="0" err="1" smtClean="0">
                <a:latin typeface="Arial" panose="020B0604020202020204" pitchFamily="34" charset="0"/>
              </a:rPr>
              <a:t>Unangam</a:t>
            </a:r>
            <a:r>
              <a:rPr lang="en-US" altLang="en-US" dirty="0" smtClean="0">
                <a:latin typeface="Arial" panose="020B0604020202020204" pitchFamily="34" charset="0"/>
              </a:rPr>
              <a:t> winter diet on the Pribilof Islands.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After the U.S. purchased Alaska from Russia, pelagic sealing increased dramatically, resulting in steep declines in numbers of fur seals, since seals taken in pelagic sealing were primarily females and resulted in a loss of the breeding stock of the population. Pelagic sealing was also very inefficient in that only one seal was recovered for every three shot (see Lesson 7).</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Residents of both Islands agreed to forego the pup harvests in 1891 if it would aid the government to protect the fur seal herds. Although they agreed to the conservation method, they felt it was extremely harsh. Islanders depended on the fall pup harvest to stock their cupboards for the winter.</a:t>
            </a:r>
          </a:p>
          <a:p>
            <a:pPr eaLnBrk="1" hangingPunct="1"/>
            <a:endParaRPr lang="en-US" altLang="en-US" dirty="0" smtClean="0">
              <a:latin typeface="Arial" panose="020B0604020202020204" pitchFamily="34" charset="0"/>
            </a:endParaRPr>
          </a:p>
          <a:p>
            <a:pPr eaLnBrk="1" hangingPunct="1"/>
            <a:endParaRPr lang="en-US" altLang="en-US" dirty="0" smtClean="0">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0ABF4F3-E2C9-490A-9CE5-DAF09ABFB808}" type="slidenum">
              <a:rPr lang="en-US" altLang="en-US" smtClean="0"/>
              <a:pPr/>
              <a:t>17</a:t>
            </a:fld>
            <a:endParaRPr lang="en-US" alt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Even though the fur seal stocks recovered after the end of pelagic sealing and the Fur Seal Treaty of 1911, Treasury Agents permanently terminated the pup harvest.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Source: Williams, Michael and Juan Leon Guerrero, 2010. History of Northern Fur Seal Subsistence Harvests on the Pribilof Islands. </a:t>
            </a:r>
          </a:p>
          <a:p>
            <a:pPr eaLnBrk="1" hangingPunct="1"/>
            <a:endParaRPr lang="en-US" altLang="en-US" dirty="0" smtClean="0">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2DDF3B4-8D5F-40B4-8977-539BAA4D3015}" type="slidenum">
              <a:rPr lang="en-US" altLang="en-US" smtClean="0"/>
              <a:pPr/>
              <a:t>18</a:t>
            </a:fld>
            <a:endParaRPr lang="en-US" alt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a:p>
            <a:pPr eaLnBrk="1" hangingPunct="1"/>
            <a:endParaRPr lang="en-US" altLang="en-US" smtClean="0">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853287E-7E57-4D28-BCA1-2BA476666FC2}" type="slidenum">
              <a:rPr lang="en-US" altLang="en-US" smtClean="0"/>
              <a:pPr/>
              <a:t>19</a:t>
            </a:fld>
            <a:endParaRPr lang="en-US" alt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St. Paul’s petition asks for up to 1,500 male young of the year (&lt;1 year) fur seals.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Source: NOAA Fisheries, Alaska Regional </a:t>
            </a:r>
            <a:r>
              <a:rPr lang="en-US" altLang="en-US" dirty="0" smtClean="0">
                <a:latin typeface="Arial" panose="020B0604020202020204" pitchFamily="34" charset="0"/>
              </a:rPr>
              <a:t>Office, </a:t>
            </a:r>
            <a:r>
              <a:rPr lang="en-US" altLang="en-US" dirty="0" smtClean="0">
                <a:latin typeface="Arial" panose="020B0604020202020204" pitchFamily="34" charset="0"/>
              </a:rPr>
              <a:t>https://alaskafisheries.noaa.gov/pr/fur-seal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937000" y="8774113"/>
            <a:ext cx="3013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5" tIns="46237" rIns="92475" bIns="46237" anchor="b"/>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806674AB-F30F-48BF-BE3D-8FA251207F54}" type="slidenum">
              <a:rPr lang="en-US" altLang="en-US" sz="1200"/>
              <a:pPr algn="r"/>
              <a:t>20</a:t>
            </a:fld>
            <a:endParaRPr lang="en-US" alt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937000" y="8774113"/>
            <a:ext cx="30130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5" tIns="46237" rIns="92475" bIns="46237" anchor="b"/>
          <a:lstStyle>
            <a:lvl1pPr defTabSz="923925">
              <a:defRPr>
                <a:solidFill>
                  <a:schemeClr val="tx1"/>
                </a:solidFill>
                <a:latin typeface="Arial" panose="020B0604020202020204" pitchFamily="34" charset="0"/>
                <a:ea typeface="MS PGothic" panose="020B0600070205080204" pitchFamily="34" charset="-128"/>
              </a:defRPr>
            </a:lvl1pPr>
            <a:lvl2pPr marL="742950" indent="-285750" defTabSz="923925">
              <a:defRPr>
                <a:solidFill>
                  <a:schemeClr val="tx1"/>
                </a:solidFill>
                <a:latin typeface="Arial" panose="020B0604020202020204" pitchFamily="34" charset="0"/>
                <a:ea typeface="MS PGothic" panose="020B0600070205080204" pitchFamily="34" charset="-128"/>
              </a:defRPr>
            </a:lvl2pPr>
            <a:lvl3pPr marL="1143000" indent="-228600" defTabSz="923925">
              <a:defRPr>
                <a:solidFill>
                  <a:schemeClr val="tx1"/>
                </a:solidFill>
                <a:latin typeface="Arial" panose="020B0604020202020204" pitchFamily="34" charset="0"/>
                <a:ea typeface="MS PGothic" panose="020B0600070205080204" pitchFamily="34" charset="-128"/>
              </a:defRPr>
            </a:lvl3pPr>
            <a:lvl4pPr marL="1600200" indent="-228600" defTabSz="923925">
              <a:defRPr>
                <a:solidFill>
                  <a:schemeClr val="tx1"/>
                </a:solidFill>
                <a:latin typeface="Arial" panose="020B0604020202020204" pitchFamily="34" charset="0"/>
                <a:ea typeface="MS PGothic" panose="020B0600070205080204" pitchFamily="34" charset="-128"/>
              </a:defRPr>
            </a:lvl4pPr>
            <a:lvl5pPr marL="2057400" indent="-228600" defTabSz="923925">
              <a:defRPr>
                <a:solidFill>
                  <a:schemeClr val="tx1"/>
                </a:solidFill>
                <a:latin typeface="Arial" panose="020B0604020202020204" pitchFamily="34" charset="0"/>
                <a:ea typeface="MS PGothic" panose="020B0600070205080204" pitchFamily="34" charset="-128"/>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A95C7BAE-7ACF-4037-B287-7C809F2B968C}" type="slidenum">
              <a:rPr lang="en-US" altLang="en-US" sz="1200"/>
              <a:pPr algn="r"/>
              <a:t>21</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3" descr="Unangan-Boat.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322263"/>
            <a:ext cx="24130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2" name="Rectangle 2"/>
          <p:cNvSpPr>
            <a:spLocks noGrp="1" noChangeArrowheads="1"/>
          </p:cNvSpPr>
          <p:nvPr>
            <p:ph type="ctrTitle" sz="quarter"/>
          </p:nvPr>
        </p:nvSpPr>
        <p:spPr>
          <a:xfrm>
            <a:off x="685800" y="1676400"/>
            <a:ext cx="7772400" cy="1828800"/>
          </a:xfrm>
          <a:prstGeom prst="rect">
            <a:avLst/>
          </a:prstGeom>
        </p:spPr>
        <p:txBody>
          <a:bodyPr/>
          <a:lstStyle>
            <a:lvl1pPr>
              <a:defRPr/>
            </a:lvl1pPr>
          </a:lstStyle>
          <a:p>
            <a:r>
              <a:rPr lang="en-US" smtClean="0"/>
              <a:t>Click to edit Master title style</a:t>
            </a:r>
            <a:endParaRPr lang="en-US"/>
          </a:p>
        </p:txBody>
      </p:sp>
      <p:sp>
        <p:nvSpPr>
          <p:cNvPr id="128003" name="Rectangle 3"/>
          <p:cNvSpPr>
            <a:spLocks noGrp="1" noChangeArrowheads="1"/>
          </p:cNvSpPr>
          <p:nvPr>
            <p:ph type="subTitle" sz="quarter" idx="1"/>
          </p:nvPr>
        </p:nvSpPr>
        <p:spPr>
          <a:xfrm>
            <a:off x="1371600" y="3886200"/>
            <a:ext cx="6400800" cy="1752600"/>
          </a:xfrm>
        </p:spPr>
        <p:txBody>
          <a:bodyPr/>
          <a:lstStyle>
            <a:lvl1pPr marL="0" indent="0" algn="ctr">
              <a:buFont typeface="Zapf Dingbats" charset="2"/>
              <a:buNone/>
              <a:defRPr/>
            </a:lvl1pPr>
          </a:lstStyle>
          <a:p>
            <a:r>
              <a:rPr lang="en-US" smtClean="0"/>
              <a:t>Click to edit Master subtitle style</a:t>
            </a:r>
            <a:endParaRPr lang="en-US"/>
          </a:p>
        </p:txBody>
      </p:sp>
      <p:sp>
        <p:nvSpPr>
          <p:cNvPr id="5" name="Slide Number Placeholder 4"/>
          <p:cNvSpPr>
            <a:spLocks noGrp="1" noChangeArrowheads="1"/>
          </p:cNvSpPr>
          <p:nvPr>
            <p:ph type="sldNum" sz="quarter" idx="10"/>
          </p:nvPr>
        </p:nvSpPr>
        <p:spPr/>
        <p:txBody>
          <a:bodyPr/>
          <a:lstStyle>
            <a:lvl1pPr>
              <a:defRPr/>
            </a:lvl1pPr>
          </a:lstStyle>
          <a:p>
            <a:pPr>
              <a:defRPr/>
            </a:pPr>
            <a:fld id="{9650E45B-6F60-458F-8605-043A2B96D454}" type="slidenum">
              <a:rPr lang="en-US" altLang="en-US"/>
              <a:pPr>
                <a:defRPr/>
              </a:pPr>
              <a:t>‹#›</a:t>
            </a:fld>
            <a:endParaRPr lang="en-US" altLang="en-US"/>
          </a:p>
        </p:txBody>
      </p:sp>
    </p:spTree>
    <p:extLst>
      <p:ext uri="{BB962C8B-B14F-4D97-AF65-F5344CB8AC3E}">
        <p14:creationId xmlns:p14="http://schemas.microsoft.com/office/powerpoint/2010/main" val="269173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Text, and Content">
    <p:spTree>
      <p:nvGrpSpPr>
        <p:cNvPr id="1" name=""/>
        <p:cNvGrpSpPr/>
        <p:nvPr/>
      </p:nvGrpSpPr>
      <p:grpSpPr>
        <a:xfrm>
          <a:off x="0" y="0"/>
          <a:ext cx="0" cy="0"/>
          <a:chOff x="0" y="0"/>
          <a:chExt cx="0" cy="0"/>
        </a:xfrm>
      </p:grpSpPr>
      <p:sp>
        <p:nvSpPr>
          <p:cNvPr id="5"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6"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Date Placeholder 11"/>
          <p:cNvSpPr txBox="1">
            <a:spLocks/>
          </p:cNvSpPr>
          <p:nvPr userDrawn="1"/>
        </p:nvSpPr>
        <p:spPr bwMode="auto">
          <a:xfrm>
            <a:off x="228600" y="6248400"/>
            <a:ext cx="5357813"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US" altLang="en-US" sz="2000" b="1" dirty="0" smtClean="0">
                <a:cs typeface="Arial" panose="020B0604020202020204" pitchFamily="34" charset="0"/>
              </a:rPr>
              <a:t>Lesson 8: Marine Mammal Protection Act</a:t>
            </a:r>
            <a:endParaRPr lang="en-US" altLang="en-US" sz="2000" i="1" dirty="0" smtClean="0">
              <a:cs typeface="Arial" panose="020B0604020202020204" pitchFamily="34" charset="0"/>
            </a:endParaRPr>
          </a:p>
        </p:txBody>
      </p:sp>
      <p:pic>
        <p:nvPicPr>
          <p:cNvPr id="8" name="Picture 18" descr="Unangan-Boat.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322263"/>
            <a:ext cx="24130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half" idx="1"/>
          </p:nvPr>
        </p:nvSpPr>
        <p:spPr>
          <a:xfrm>
            <a:off x="457200" y="1676400"/>
            <a:ext cx="4038600"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764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9" name="Slide Number Placeholder 8"/>
          <p:cNvSpPr>
            <a:spLocks noGrp="1" noChangeArrowheads="1"/>
          </p:cNvSpPr>
          <p:nvPr>
            <p:ph type="sldNum" sz="quarter" idx="10"/>
          </p:nvPr>
        </p:nvSpPr>
        <p:spPr/>
        <p:txBody>
          <a:bodyPr/>
          <a:lstStyle>
            <a:lvl1pPr>
              <a:defRPr/>
            </a:lvl1pPr>
          </a:lstStyle>
          <a:p>
            <a:pPr>
              <a:defRPr/>
            </a:pPr>
            <a:fld id="{F9A3BA1D-11B3-40B7-AE11-4820CFBF20FC}" type="slidenum">
              <a:rPr lang="en-US" altLang="en-US"/>
              <a:pPr>
                <a:defRPr/>
              </a:pPr>
              <a:t>‹#›</a:t>
            </a:fld>
            <a:endParaRPr lang="en-US" altLang="en-US"/>
          </a:p>
        </p:txBody>
      </p:sp>
    </p:spTree>
    <p:extLst>
      <p:ext uri="{BB962C8B-B14F-4D97-AF65-F5344CB8AC3E}">
        <p14:creationId xmlns:p14="http://schemas.microsoft.com/office/powerpoint/2010/main" val="1209310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2 Content and Text">
    <p:spTree>
      <p:nvGrpSpPr>
        <p:cNvPr id="1" name=""/>
        <p:cNvGrpSpPr/>
        <p:nvPr/>
      </p:nvGrpSpPr>
      <p:grpSpPr>
        <a:xfrm>
          <a:off x="0" y="0"/>
          <a:ext cx="0" cy="0"/>
          <a:chOff x="0" y="0"/>
          <a:chExt cx="0" cy="0"/>
        </a:xfrm>
      </p:grpSpPr>
      <p:sp>
        <p:nvSpPr>
          <p:cNvPr id="6"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7"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Date Placeholder 11"/>
          <p:cNvSpPr txBox="1">
            <a:spLocks/>
          </p:cNvSpPr>
          <p:nvPr userDrawn="1"/>
        </p:nvSpPr>
        <p:spPr bwMode="auto">
          <a:xfrm>
            <a:off x="228600" y="6248400"/>
            <a:ext cx="526732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US" altLang="en-US" sz="2000" b="1" dirty="0" smtClean="0">
                <a:cs typeface="Arial" panose="020B0604020202020204" pitchFamily="34" charset="0"/>
              </a:rPr>
              <a:t>Lesson 8: Marine Mammal Protection Act</a:t>
            </a:r>
            <a:r>
              <a:rPr lang="en-US" altLang="en-US" sz="1700" b="1" dirty="0" smtClean="0">
                <a:cs typeface="Arial" panose="020B0604020202020204" pitchFamily="34" charset="0"/>
              </a:rPr>
              <a:t> </a:t>
            </a:r>
            <a:endParaRPr lang="en-US" altLang="en-US" sz="2000" i="1" dirty="0" smtClean="0">
              <a:cs typeface="Arial" panose="020B0604020202020204" pitchFamily="34" charset="0"/>
            </a:endParaRPr>
          </a:p>
        </p:txBody>
      </p:sp>
      <p:pic>
        <p:nvPicPr>
          <p:cNvPr id="9" name="Picture 18" descr="Unangan-Boat.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322263"/>
            <a:ext cx="24130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quarter" idx="1"/>
          </p:nvPr>
        </p:nvSpPr>
        <p:spPr>
          <a:xfrm>
            <a:off x="457200" y="19812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10" name="Slide Number Placeholder 9"/>
          <p:cNvSpPr>
            <a:spLocks noGrp="1" noChangeArrowheads="1"/>
          </p:cNvSpPr>
          <p:nvPr>
            <p:ph type="sldNum" sz="quarter" idx="10"/>
          </p:nvPr>
        </p:nvSpPr>
        <p:spPr/>
        <p:txBody>
          <a:bodyPr/>
          <a:lstStyle>
            <a:lvl1pPr>
              <a:defRPr/>
            </a:lvl1pPr>
          </a:lstStyle>
          <a:p>
            <a:pPr>
              <a:defRPr/>
            </a:pPr>
            <a:fld id="{7DF0182C-3570-41AF-B7C5-41D25F77B836}" type="slidenum">
              <a:rPr lang="en-US" altLang="en-US"/>
              <a:pPr>
                <a:defRPr/>
              </a:pPr>
              <a:t>‹#›</a:t>
            </a:fld>
            <a:endParaRPr lang="en-US" altLang="en-US"/>
          </a:p>
        </p:txBody>
      </p:sp>
    </p:spTree>
    <p:extLst>
      <p:ext uri="{BB962C8B-B14F-4D97-AF65-F5344CB8AC3E}">
        <p14:creationId xmlns:p14="http://schemas.microsoft.com/office/powerpoint/2010/main" val="2465793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body" idx="1"/>
          </p:nvPr>
        </p:nvSpPr>
        <p:spPr bwMode="auto">
          <a:xfrm>
            <a:off x="228600" y="1447800"/>
            <a:ext cx="8686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6987" name="Rectangle 11"/>
          <p:cNvSpPr>
            <a:spLocks noGrp="1" noChangeArrowheads="1"/>
          </p:cNvSpPr>
          <p:nvPr>
            <p:ph type="sldNum" sz="quarter" idx="4"/>
          </p:nvPr>
        </p:nvSpPr>
        <p:spPr bwMode="auto">
          <a:xfrm>
            <a:off x="8229600" y="6245225"/>
            <a:ext cx="457200" cy="384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vl1pPr>
          </a:lstStyle>
          <a:p>
            <a:pPr>
              <a:defRPr/>
            </a:pPr>
            <a:fld id="{C035F0C8-6C6C-45C4-A5D6-38A98643E095}" type="slidenum">
              <a:rPr lang="en-US" altLang="en-US"/>
              <a:pPr>
                <a:defRPr/>
              </a:pPr>
              <a:t>‹#›</a:t>
            </a:fld>
            <a:endParaRPr lang="en-US" altLang="en-US"/>
          </a:p>
        </p:txBody>
      </p:sp>
      <p:sp>
        <p:nvSpPr>
          <p:cNvPr id="1028" name="Line 14"/>
          <p:cNvSpPr>
            <a:spLocks noChangeShapeType="1"/>
          </p:cNvSpPr>
          <p:nvPr/>
        </p:nvSpPr>
        <p:spPr bwMode="auto">
          <a:xfrm>
            <a:off x="0" y="1143000"/>
            <a:ext cx="9144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9" name="Line 14"/>
          <p:cNvSpPr>
            <a:spLocks noChangeShapeType="1"/>
          </p:cNvSpPr>
          <p:nvPr/>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0"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1" name="Rectangle 12"/>
          <p:cNvSpPr>
            <a:spLocks noChangeArrowheads="1"/>
          </p:cNvSpPr>
          <p:nvPr userDrawn="1"/>
        </p:nvSpPr>
        <p:spPr bwMode="auto">
          <a:xfrm>
            <a:off x="0" y="0"/>
            <a:ext cx="9144000" cy="1143000"/>
          </a:xfrm>
          <a:prstGeom prst="rect">
            <a:avLst/>
          </a:prstGeom>
          <a:gradFill rotWithShape="1">
            <a:gsLst>
              <a:gs pos="0">
                <a:srgbClr val="261D3B"/>
              </a:gs>
              <a:gs pos="50999">
                <a:srgbClr val="32274F"/>
              </a:gs>
              <a:gs pos="100000">
                <a:srgbClr val="191327"/>
              </a:gs>
            </a:gsLst>
            <a:lin ang="0" scaled="1"/>
          </a:gradFill>
          <a:ln>
            <a:noFill/>
          </a:ln>
          <a:effectLst>
            <a:outerShdw dist="20000" dir="5400000" rotWithShape="0">
              <a:srgbClr val="808080">
                <a:alpha val="37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endParaRPr lang="en-US" altLang="en-US" smtClean="0"/>
          </a:p>
        </p:txBody>
      </p:sp>
      <p:sp>
        <p:nvSpPr>
          <p:cNvPr id="1032" name="Rectangle 3"/>
          <p:cNvSpPr>
            <a:spLocks noGrp="1" noChangeArrowheads="1"/>
          </p:cNvSpPr>
          <p:nvPr>
            <p:ph type="title"/>
          </p:nvPr>
        </p:nvSpPr>
        <p:spPr bwMode="auto">
          <a:xfrm>
            <a:off x="228600" y="0"/>
            <a:ext cx="7010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3" name="Date Placeholder 11"/>
          <p:cNvSpPr txBox="1">
            <a:spLocks/>
          </p:cNvSpPr>
          <p:nvPr userDrawn="1"/>
        </p:nvSpPr>
        <p:spPr bwMode="auto">
          <a:xfrm>
            <a:off x="228600" y="6248400"/>
            <a:ext cx="4386263"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US" altLang="en-US" sz="2000" b="1" smtClean="0">
                <a:cs typeface="Arial" panose="020B0604020202020204" pitchFamily="34" charset="0"/>
              </a:rPr>
              <a:t>Lesson 8:</a:t>
            </a:r>
            <a:endParaRPr lang="en-US" altLang="en-US" sz="2000" i="1" smtClean="0">
              <a:cs typeface="Arial" panose="020B0604020202020204" pitchFamily="34" charset="0"/>
            </a:endParaRPr>
          </a:p>
        </p:txBody>
      </p:sp>
      <p:pic>
        <p:nvPicPr>
          <p:cNvPr id="1034" name="Picture 14" descr="Unangan-Boat.pdf"/>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697663" y="322263"/>
            <a:ext cx="24130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037" r:id="rId1"/>
    <p:sldLayoutId id="2147485038" r:id="rId2"/>
    <p:sldLayoutId id="2147485039" r:id="rId3"/>
  </p:sldLayoutIdLst>
  <p:timing>
    <p:tnLst>
      <p:par>
        <p:cTn id="1" dur="indefinite" restart="never" nodeType="tmRoot"/>
      </p:par>
    </p:tnLst>
  </p:timing>
  <p:hf hdr="0" ftr="0"/>
  <p:txStyles>
    <p:titleStyle>
      <a:lvl1pPr algn="l" rtl="0" eaLnBrk="0" fontAlgn="base" hangingPunct="0">
        <a:lnSpc>
          <a:spcPts val="4000"/>
        </a:lnSpc>
        <a:spcBef>
          <a:spcPct val="0"/>
        </a:spcBef>
        <a:spcAft>
          <a:spcPct val="0"/>
        </a:spcAft>
        <a:defRPr sz="3600" b="1">
          <a:solidFill>
            <a:schemeClr val="bg2"/>
          </a:solidFill>
          <a:latin typeface="Unangam Tunuu  Normal"/>
          <a:ea typeface="MS PGothic" panose="020B0600070205080204" pitchFamily="34" charset="-128"/>
          <a:cs typeface="Unangam Tunuu  Normal"/>
        </a:defRPr>
      </a:lvl1pPr>
      <a:lvl2pPr algn="l" rtl="0" eaLnBrk="0" fontAlgn="base" hangingPunct="0">
        <a:lnSpc>
          <a:spcPts val="4000"/>
        </a:lnSpc>
        <a:spcBef>
          <a:spcPct val="0"/>
        </a:spcBef>
        <a:spcAft>
          <a:spcPct val="0"/>
        </a:spcAft>
        <a:defRPr sz="3600" b="1">
          <a:solidFill>
            <a:schemeClr val="bg2"/>
          </a:solidFill>
          <a:latin typeface="Unangam Tunuu  Normal" pitchFamily="1" charset="0"/>
          <a:ea typeface="MS PGothic" panose="020B0600070205080204" pitchFamily="34" charset="-128"/>
          <a:cs typeface="Unangam Tunuu  Normal" charset="0"/>
        </a:defRPr>
      </a:lvl2pPr>
      <a:lvl3pPr algn="l" rtl="0" eaLnBrk="0" fontAlgn="base" hangingPunct="0">
        <a:lnSpc>
          <a:spcPts val="4000"/>
        </a:lnSpc>
        <a:spcBef>
          <a:spcPct val="0"/>
        </a:spcBef>
        <a:spcAft>
          <a:spcPct val="0"/>
        </a:spcAft>
        <a:defRPr sz="3600" b="1">
          <a:solidFill>
            <a:schemeClr val="bg2"/>
          </a:solidFill>
          <a:latin typeface="Unangam Tunuu  Normal" pitchFamily="1" charset="0"/>
          <a:ea typeface="MS PGothic" panose="020B0600070205080204" pitchFamily="34" charset="-128"/>
          <a:cs typeface="Unangam Tunuu  Normal" charset="0"/>
        </a:defRPr>
      </a:lvl3pPr>
      <a:lvl4pPr algn="l" rtl="0" eaLnBrk="0" fontAlgn="base" hangingPunct="0">
        <a:lnSpc>
          <a:spcPts val="4000"/>
        </a:lnSpc>
        <a:spcBef>
          <a:spcPct val="0"/>
        </a:spcBef>
        <a:spcAft>
          <a:spcPct val="0"/>
        </a:spcAft>
        <a:defRPr sz="3600" b="1">
          <a:solidFill>
            <a:schemeClr val="bg2"/>
          </a:solidFill>
          <a:latin typeface="Unangam Tunuu  Normal" pitchFamily="1" charset="0"/>
          <a:ea typeface="MS PGothic" panose="020B0600070205080204" pitchFamily="34" charset="-128"/>
          <a:cs typeface="Unangam Tunuu  Normal" charset="0"/>
        </a:defRPr>
      </a:lvl4pPr>
      <a:lvl5pPr algn="l" rtl="0" eaLnBrk="0" fontAlgn="base" hangingPunct="0">
        <a:lnSpc>
          <a:spcPts val="4000"/>
        </a:lnSpc>
        <a:spcBef>
          <a:spcPct val="0"/>
        </a:spcBef>
        <a:spcAft>
          <a:spcPct val="0"/>
        </a:spcAft>
        <a:defRPr sz="3600" b="1">
          <a:solidFill>
            <a:schemeClr val="bg2"/>
          </a:solidFill>
          <a:latin typeface="Unangam Tunuu  Normal" pitchFamily="1" charset="0"/>
          <a:ea typeface="MS PGothic" panose="020B0600070205080204" pitchFamily="34" charset="-128"/>
          <a:cs typeface="Unangam Tunuu  Normal" charset="0"/>
        </a:defRPr>
      </a:lvl5pPr>
      <a:lvl6pPr marL="457200" algn="l" rtl="0" eaLnBrk="1" fontAlgn="base" hangingPunct="1">
        <a:spcBef>
          <a:spcPct val="0"/>
        </a:spcBef>
        <a:spcAft>
          <a:spcPct val="0"/>
        </a:spcAft>
        <a:defRPr sz="4400">
          <a:solidFill>
            <a:srgbClr val="000000"/>
          </a:solidFill>
          <a:latin typeface="Arial" charset="0"/>
        </a:defRPr>
      </a:lvl6pPr>
      <a:lvl7pPr marL="914400" algn="l" rtl="0" eaLnBrk="1" fontAlgn="base" hangingPunct="1">
        <a:spcBef>
          <a:spcPct val="0"/>
        </a:spcBef>
        <a:spcAft>
          <a:spcPct val="0"/>
        </a:spcAft>
        <a:defRPr sz="4400">
          <a:solidFill>
            <a:srgbClr val="000000"/>
          </a:solidFill>
          <a:latin typeface="Arial" charset="0"/>
        </a:defRPr>
      </a:lvl7pPr>
      <a:lvl8pPr marL="1371600" algn="l" rtl="0" eaLnBrk="1" fontAlgn="base" hangingPunct="1">
        <a:spcBef>
          <a:spcPct val="0"/>
        </a:spcBef>
        <a:spcAft>
          <a:spcPct val="0"/>
        </a:spcAft>
        <a:defRPr sz="4400">
          <a:solidFill>
            <a:srgbClr val="000000"/>
          </a:solidFill>
          <a:latin typeface="Arial" charset="0"/>
        </a:defRPr>
      </a:lvl8pPr>
      <a:lvl9pPr marL="1828800" algn="l" rtl="0" eaLnBrk="1" fontAlgn="base" hangingPunct="1">
        <a:spcBef>
          <a:spcPct val="0"/>
        </a:spcBef>
        <a:spcAft>
          <a:spcPct val="0"/>
        </a:spcAft>
        <a:defRPr sz="4400">
          <a:solidFill>
            <a:srgbClr val="000000"/>
          </a:solidFill>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Zapf Dingbats" charset="2"/>
        <a:buChar char=""/>
        <a:defRPr sz="3200">
          <a:solidFill>
            <a:srgbClr val="000000"/>
          </a:solidFill>
          <a:latin typeface="+mn-lt"/>
          <a:ea typeface="MS PGothic" panose="020B0600070205080204" pitchFamily="34" charset="-128"/>
          <a:cs typeface="ＭＳ Ｐゴシック" charset="-128"/>
        </a:defRPr>
      </a:lvl1pPr>
      <a:lvl2pPr marL="742950" indent="-285750" algn="l" rtl="0" eaLnBrk="0" fontAlgn="base" hangingPunct="0">
        <a:spcBef>
          <a:spcPct val="20000"/>
        </a:spcBef>
        <a:spcAft>
          <a:spcPct val="0"/>
        </a:spcAft>
        <a:buClr>
          <a:schemeClr val="folHlink"/>
        </a:buClr>
        <a:buSzPct val="65000"/>
        <a:buFont typeface="Zapf Dingbats" charset="2"/>
        <a:buChar char=""/>
        <a:defRPr sz="2800">
          <a:solidFill>
            <a:srgbClr val="000000"/>
          </a:solidFill>
          <a:latin typeface="+mn-lt"/>
          <a:ea typeface="MS PGothic" panose="020B0600070205080204" pitchFamily="34" charset="-128"/>
        </a:defRPr>
      </a:lvl2pPr>
      <a:lvl3pPr marL="1143000" indent="-228600" algn="l" rtl="0" eaLnBrk="0" fontAlgn="base" hangingPunct="0">
        <a:spcBef>
          <a:spcPct val="20000"/>
        </a:spcBef>
        <a:spcAft>
          <a:spcPct val="0"/>
        </a:spcAft>
        <a:buClr>
          <a:schemeClr val="hlink"/>
        </a:buClr>
        <a:buSzPct val="65000"/>
        <a:buFont typeface="Zapf Dingbats" charset="2"/>
        <a:buChar char=""/>
        <a:defRPr sz="2400">
          <a:solidFill>
            <a:srgbClr val="000000"/>
          </a:solidFill>
          <a:latin typeface="+mn-lt"/>
          <a:ea typeface="MS PGothic" panose="020B0600070205080204" pitchFamily="34" charset="-128"/>
        </a:defRPr>
      </a:lvl3pPr>
      <a:lvl4pPr marL="1600200" indent="-228600" algn="l" rtl="0" eaLnBrk="0" fontAlgn="base" hangingPunct="0">
        <a:spcBef>
          <a:spcPct val="20000"/>
        </a:spcBef>
        <a:spcAft>
          <a:spcPct val="0"/>
        </a:spcAft>
        <a:buClr>
          <a:schemeClr val="folHlink"/>
        </a:buClr>
        <a:buSzPct val="65000"/>
        <a:buFont typeface="Zapf Dingbats" charset="2"/>
        <a:buChar char=""/>
        <a:defRPr sz="2000">
          <a:solidFill>
            <a:srgbClr val="000000"/>
          </a:solidFill>
          <a:latin typeface="+mn-lt"/>
          <a:ea typeface="MS PGothic" panose="020B0600070205080204" pitchFamily="34" charset="-128"/>
        </a:defRPr>
      </a:lvl4pPr>
      <a:lvl5pPr marL="2057400" indent="-228600" algn="l" rtl="0" eaLnBrk="0" fontAlgn="base" hangingPunct="0">
        <a:spcBef>
          <a:spcPct val="20000"/>
        </a:spcBef>
        <a:spcAft>
          <a:spcPct val="0"/>
        </a:spcAft>
        <a:buClr>
          <a:schemeClr val="hlink"/>
        </a:buClr>
        <a:buSzPct val="65000"/>
        <a:buFont typeface="Zapf Dingbats" charset="2"/>
        <a:buChar char=""/>
        <a:defRPr sz="2000">
          <a:solidFill>
            <a:srgbClr val="000000"/>
          </a:solidFill>
          <a:latin typeface="+mn-lt"/>
          <a:ea typeface="MS PGothic" panose="020B0600070205080204" pitchFamily="34" charset="-128"/>
        </a:defRPr>
      </a:lvl5pPr>
      <a:lvl6pPr marL="25146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6pPr>
      <a:lvl7pPr marL="29718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7pPr>
      <a:lvl8pPr marL="34290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8pPr>
      <a:lvl9pPr marL="38862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0" descr="NFS-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0"/>
            <a:ext cx="6370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 Box 17"/>
          <p:cNvSpPr txBox="1">
            <a:spLocks noChangeArrowheads="1"/>
          </p:cNvSpPr>
          <p:nvPr/>
        </p:nvSpPr>
        <p:spPr bwMode="auto">
          <a:xfrm>
            <a:off x="2514600" y="4827588"/>
            <a:ext cx="2286000"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800" i="1">
              <a:solidFill>
                <a:schemeClr val="tx1"/>
              </a:solidFill>
              <a:ea typeface="ヒラギノ角ゴ Pro W3" charset="-128"/>
            </a:endParaRPr>
          </a:p>
        </p:txBody>
      </p:sp>
      <p:sp>
        <p:nvSpPr>
          <p:cNvPr id="7172" name="Text Box 17"/>
          <p:cNvSpPr txBox="1">
            <a:spLocks noChangeArrowheads="1"/>
          </p:cNvSpPr>
          <p:nvPr/>
        </p:nvSpPr>
        <p:spPr bwMode="auto">
          <a:xfrm>
            <a:off x="2514600" y="4827588"/>
            <a:ext cx="2286000"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800" i="1">
              <a:solidFill>
                <a:schemeClr val="tx1"/>
              </a:solidFill>
              <a:ea typeface="ヒラギノ角ゴ Pro W3" charset="-128"/>
            </a:endParaRPr>
          </a:p>
        </p:txBody>
      </p:sp>
      <p:pic>
        <p:nvPicPr>
          <p:cNvPr id="7173" name="Picture 9" descr="noaa logo black.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867400"/>
            <a:ext cx="71755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Rectangle 6"/>
          <p:cNvSpPr>
            <a:spLocks noChangeArrowheads="1"/>
          </p:cNvSpPr>
          <p:nvPr/>
        </p:nvSpPr>
        <p:spPr bwMode="auto">
          <a:xfrm>
            <a:off x="3124200" y="6611938"/>
            <a:ext cx="2362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1000">
                <a:solidFill>
                  <a:schemeClr val="tx1"/>
                </a:solidFill>
              </a:rPr>
              <a:t>© Thomas Stream Northern Fur Seal </a:t>
            </a:r>
          </a:p>
        </p:txBody>
      </p:sp>
      <p:sp>
        <p:nvSpPr>
          <p:cNvPr id="7175" name="Rectangle 2"/>
          <p:cNvSpPr>
            <a:spLocks noGrp="1" noChangeArrowheads="1"/>
          </p:cNvSpPr>
          <p:nvPr>
            <p:ph type="ctrTitle" sz="quarter"/>
          </p:nvPr>
        </p:nvSpPr>
        <p:spPr>
          <a:xfrm>
            <a:off x="152400" y="-76200"/>
            <a:ext cx="8915400" cy="1219200"/>
          </a:xfrm>
        </p:spPr>
        <p:txBody>
          <a:bodyPr/>
          <a:lstStyle/>
          <a:p>
            <a:pPr eaLnBrk="1" hangingPunct="1"/>
            <a:r>
              <a:rPr lang="en-US" altLang="en-US" sz="4200" smtClean="0">
                <a:solidFill>
                  <a:srgbClr val="97361F"/>
                </a:solidFill>
                <a:latin typeface="Unangam Tunuu  Normal" panose="00000400000000000000" pitchFamily="2" charset="0"/>
                <a:cs typeface="Unangam Tunuu  Normal" panose="00000400000000000000" pitchFamily="2" charset="0"/>
              </a:rPr>
              <a:t>Laaquda{: The Northern Fur Seal</a:t>
            </a:r>
            <a:endParaRPr lang="en-US" altLang="en-US" sz="4200" i="1" smtClean="0">
              <a:solidFill>
                <a:srgbClr val="97361F"/>
              </a:solidFill>
              <a:latin typeface="Unangam Tunuu  Normal" panose="00000400000000000000" pitchFamily="2" charset="0"/>
              <a:cs typeface="Unangam Tunuu  Normal" panose="00000400000000000000" pitchFamily="2" charset="0"/>
            </a:endParaRPr>
          </a:p>
        </p:txBody>
      </p:sp>
      <p:sp>
        <p:nvSpPr>
          <p:cNvPr id="7176" name="TextBox 5"/>
          <p:cNvSpPr txBox="1">
            <a:spLocks noChangeArrowheads="1"/>
          </p:cNvSpPr>
          <p:nvPr/>
        </p:nvSpPr>
        <p:spPr bwMode="auto">
          <a:xfrm>
            <a:off x="152400" y="1295400"/>
            <a:ext cx="2819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b="1">
                <a:solidFill>
                  <a:schemeClr val="tx1"/>
                </a:solidFill>
                <a:cs typeface="Arial" panose="020B0604020202020204" pitchFamily="34" charset="0"/>
              </a:rPr>
              <a:t>Lesson : 8</a:t>
            </a:r>
          </a:p>
          <a:p>
            <a:pPr>
              <a:spcBef>
                <a:spcPct val="0"/>
              </a:spcBef>
              <a:buClrTx/>
              <a:buSzTx/>
              <a:buFontTx/>
              <a:buNone/>
            </a:pPr>
            <a:r>
              <a:rPr lang="en-US" altLang="en-US" sz="1600" b="1">
                <a:solidFill>
                  <a:schemeClr val="tx1"/>
                </a:solidFill>
                <a:cs typeface="Arial" panose="020B0604020202020204" pitchFamily="34" charset="0"/>
              </a:rPr>
              <a:t> </a:t>
            </a:r>
          </a:p>
          <a:p>
            <a:pPr>
              <a:spcBef>
                <a:spcPct val="0"/>
              </a:spcBef>
              <a:buClrTx/>
              <a:buSzTx/>
              <a:buFontTx/>
              <a:buNone/>
            </a:pPr>
            <a:r>
              <a:rPr lang="en-US" altLang="en-US" i="1">
                <a:solidFill>
                  <a:schemeClr val="tx1"/>
                </a:solidFill>
                <a:cs typeface="Arial" panose="020B0604020202020204" pitchFamily="34" charset="0"/>
              </a:rPr>
              <a:t>Marine Mammal Protection Act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7"/>
          <p:cNvSpPr>
            <a:spLocks noGrp="1"/>
          </p:cNvSpPr>
          <p:nvPr>
            <p:ph type="title"/>
          </p:nvPr>
        </p:nvSpPr>
        <p:spPr>
          <a:xfrm>
            <a:off x="228600" y="0"/>
            <a:ext cx="8686800" cy="1219200"/>
          </a:xfrm>
        </p:spPr>
        <p:txBody>
          <a:bodyPr anchor="b"/>
          <a:lstStyle/>
          <a:p>
            <a:pPr eaLnBrk="1" hangingPunct="1"/>
            <a:r>
              <a:rPr lang="en-US" altLang="en-US" sz="4000" smtClean="0">
                <a:solidFill>
                  <a:schemeClr val="tx1"/>
                </a:solidFill>
                <a:latin typeface="Unangam Tunuu  Normal" panose="00000400000000000000" pitchFamily="2" charset="0"/>
                <a:cs typeface="Unangam Tunuu  Normal" panose="00000400000000000000" pitchFamily="2" charset="0"/>
              </a:rPr>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Topics</a:t>
            </a:r>
            <a:endParaRPr lang="en-US" altLang="en-US" sz="4000" smtClean="0">
              <a:latin typeface="Unangam Tunuu  Normal" panose="00000400000000000000" pitchFamily="2" charset="0"/>
              <a:cs typeface="Unangam Tunuu  Normal" panose="00000400000000000000" pitchFamily="2" charset="0"/>
            </a:endParaRPr>
          </a:p>
        </p:txBody>
      </p:sp>
      <p:sp>
        <p:nvSpPr>
          <p:cNvPr id="9219" name="Text Placeholder 9"/>
          <p:cNvSpPr>
            <a:spLocks noGrp="1"/>
          </p:cNvSpPr>
          <p:nvPr>
            <p:ph type="body" sz="half" idx="1"/>
          </p:nvPr>
        </p:nvSpPr>
        <p:spPr>
          <a:xfrm>
            <a:off x="228600" y="1295400"/>
            <a:ext cx="8915400" cy="4787900"/>
          </a:xfrm>
        </p:spPr>
        <p:txBody>
          <a:bodyPr/>
          <a:lstStyle/>
          <a:p>
            <a:r>
              <a:rPr lang="en-US" altLang="en-US" sz="2800" smtClean="0"/>
              <a:t>What was happening in the 1960s and 1970s?</a:t>
            </a:r>
          </a:p>
          <a:p>
            <a:pPr lvl="1"/>
            <a:r>
              <a:rPr lang="en-US" altLang="en-US" sz="2400" smtClean="0"/>
              <a:t>Environmental movement</a:t>
            </a:r>
          </a:p>
          <a:p>
            <a:pPr lvl="1"/>
            <a:r>
              <a:rPr lang="en-US" altLang="en-US" sz="2400" smtClean="0"/>
              <a:t>Legislative history</a:t>
            </a:r>
          </a:p>
          <a:p>
            <a:r>
              <a:rPr lang="en-US" altLang="en-US" sz="2800" smtClean="0"/>
              <a:t>What is the Marine Mammal Protection Act?</a:t>
            </a:r>
          </a:p>
          <a:p>
            <a:r>
              <a:rPr lang="en-US" altLang="en-US" sz="2800" smtClean="0"/>
              <a:t>MMPA case studies</a:t>
            </a:r>
          </a:p>
          <a:p>
            <a:pPr lvl="1"/>
            <a:r>
              <a:rPr lang="en-US" altLang="en-US" sz="2400" smtClean="0"/>
              <a:t>Gray whales</a:t>
            </a:r>
          </a:p>
          <a:p>
            <a:pPr lvl="1"/>
            <a:r>
              <a:rPr lang="en-US" altLang="en-US" sz="2400" smtClean="0"/>
              <a:t>Northern fur seals</a:t>
            </a:r>
          </a:p>
        </p:txBody>
      </p:sp>
      <p:sp>
        <p:nvSpPr>
          <p:cNvPr id="9220"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7F505933-E118-42BB-AFB9-4AE0B12AFA80}" type="slidenum">
              <a:rPr lang="en-US" altLang="en-US" sz="1400" smtClean="0">
                <a:solidFill>
                  <a:schemeClr val="tx1"/>
                </a:solidFill>
              </a:rPr>
              <a:pPr>
                <a:spcBef>
                  <a:spcPct val="0"/>
                </a:spcBef>
                <a:buClrTx/>
                <a:buSzTx/>
                <a:buFontTx/>
                <a:buNone/>
              </a:pPr>
              <a:t>1</a:t>
            </a:fld>
            <a:endParaRPr lang="en-US" altLang="en-US" sz="1400" smtClean="0">
              <a:solidFill>
                <a:schemeClr val="tx1"/>
              </a:solidFill>
            </a:endParaRPr>
          </a:p>
        </p:txBody>
      </p:sp>
      <p:pic>
        <p:nvPicPr>
          <p:cNvPr id="9221" name="Picture 6" descr="http://www.nmfs.noaa.gov/pr/laws/mmpa/anniversary/mmpa40th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1650" y="3554413"/>
            <a:ext cx="33337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7"/>
          <p:cNvSpPr>
            <a:spLocks noGrp="1"/>
          </p:cNvSpPr>
          <p:nvPr>
            <p:ph type="title"/>
          </p:nvPr>
        </p:nvSpPr>
        <p:spPr>
          <a:xfrm>
            <a:off x="228600" y="0"/>
            <a:ext cx="8686800" cy="1219200"/>
          </a:xfrm>
        </p:spPr>
        <p:txBody>
          <a:bodyPr anchor="b"/>
          <a:lstStyle/>
          <a:p>
            <a:pPr eaLnBrk="1" hangingPunct="1"/>
            <a:r>
              <a:rPr lang="en-US" altLang="en-US" sz="4000" smtClean="0">
                <a:solidFill>
                  <a:schemeClr val="tx1"/>
                </a:solidFill>
                <a:latin typeface="Unangam Tunuu  Normal" panose="00000400000000000000" pitchFamily="2" charset="0"/>
                <a:cs typeface="Unangam Tunuu  Normal" panose="00000400000000000000" pitchFamily="2" charset="0"/>
              </a:rPr>
              <a:t>Environmental Movement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 1960s</a:t>
            </a:r>
            <a:endParaRPr lang="en-US" altLang="en-US" sz="4000" smtClean="0">
              <a:latin typeface="Unangam Tunuu  Normal" panose="00000400000000000000" pitchFamily="2" charset="0"/>
              <a:cs typeface="Unangam Tunuu  Normal" panose="00000400000000000000" pitchFamily="2" charset="0"/>
            </a:endParaRPr>
          </a:p>
        </p:txBody>
      </p:sp>
      <p:sp>
        <p:nvSpPr>
          <p:cNvPr id="11267" name="Text Placeholder 9"/>
          <p:cNvSpPr>
            <a:spLocks noGrp="1"/>
          </p:cNvSpPr>
          <p:nvPr>
            <p:ph type="body" sz="half" idx="1"/>
          </p:nvPr>
        </p:nvSpPr>
        <p:spPr>
          <a:xfrm>
            <a:off x="228600" y="1219200"/>
            <a:ext cx="8686800" cy="4673600"/>
          </a:xfrm>
        </p:spPr>
        <p:txBody>
          <a:bodyPr/>
          <a:lstStyle/>
          <a:p>
            <a:r>
              <a:rPr lang="en-US" altLang="en-US" sz="2800" b="1" dirty="0" smtClean="0"/>
              <a:t>1962</a:t>
            </a:r>
            <a:r>
              <a:rPr lang="en-US" altLang="en-US" sz="2800" dirty="0" smtClean="0"/>
              <a:t> </a:t>
            </a:r>
            <a:r>
              <a:rPr lang="en-US" altLang="en-US" sz="2800" i="1" dirty="0" smtClean="0"/>
              <a:t>Silent Spring</a:t>
            </a:r>
            <a:r>
              <a:rPr lang="en-US" altLang="en-US" sz="2800" dirty="0" smtClean="0"/>
              <a:t> by Rachel Carson</a:t>
            </a:r>
          </a:p>
          <a:p>
            <a:pPr lvl="1"/>
            <a:r>
              <a:rPr lang="en-US" altLang="en-US" sz="2400" dirty="0" smtClean="0"/>
              <a:t>Highlighted dangers of chemicals in the environment, particularly DDT</a:t>
            </a:r>
          </a:p>
          <a:p>
            <a:r>
              <a:rPr lang="en-US" altLang="en-US" sz="2800" b="1" dirty="0" smtClean="0"/>
              <a:t>Mid-1960s</a:t>
            </a:r>
            <a:r>
              <a:rPr lang="en-US" altLang="en-US" sz="2800" dirty="0" smtClean="0"/>
              <a:t> Canadian harp seal hunt</a:t>
            </a:r>
          </a:p>
          <a:p>
            <a:pPr lvl="1"/>
            <a:r>
              <a:rPr lang="en-US" altLang="en-US" sz="2400" dirty="0" smtClean="0"/>
              <a:t>Prompted public reaction against fur industry</a:t>
            </a:r>
          </a:p>
          <a:p>
            <a:r>
              <a:rPr lang="en-US" altLang="en-US" sz="2800" b="1" dirty="0" smtClean="0"/>
              <a:t>1969</a:t>
            </a:r>
            <a:r>
              <a:rPr lang="en-US" altLang="en-US" sz="2800" dirty="0" smtClean="0"/>
              <a:t> Cuyahoga River fire</a:t>
            </a:r>
          </a:p>
          <a:p>
            <a:pPr lvl="1"/>
            <a:r>
              <a:rPr lang="en-US" altLang="en-US" sz="2400" dirty="0" smtClean="0"/>
              <a:t>Photos raised awareness of industrial waste, pollution</a:t>
            </a:r>
          </a:p>
        </p:txBody>
      </p:sp>
      <p:sp>
        <p:nvSpPr>
          <p:cNvPr id="11268"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C18834E8-AC92-4CAD-8F4E-C00E24AFFA9C}" type="slidenum">
              <a:rPr lang="en-US" altLang="en-US" sz="1400" smtClean="0">
                <a:solidFill>
                  <a:schemeClr val="tx1"/>
                </a:solidFill>
              </a:rPr>
              <a:pPr>
                <a:spcBef>
                  <a:spcPct val="0"/>
                </a:spcBef>
                <a:buClrTx/>
                <a:buSzTx/>
                <a:buFontTx/>
                <a:buNone/>
              </a:pPr>
              <a:t>2</a:t>
            </a:fld>
            <a:endParaRPr lang="en-US" altLang="en-US" sz="1400" smtClean="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7"/>
          <p:cNvSpPr>
            <a:spLocks noGrp="1"/>
          </p:cNvSpPr>
          <p:nvPr>
            <p:ph type="title"/>
          </p:nvPr>
        </p:nvSpPr>
        <p:spPr>
          <a:xfrm>
            <a:off x="228600" y="0"/>
            <a:ext cx="8686800" cy="1219200"/>
          </a:xfrm>
        </p:spPr>
        <p:txBody>
          <a:bodyPr anchor="b"/>
          <a:lstStyle/>
          <a:p>
            <a:pPr eaLnBrk="1" hangingPunct="1"/>
            <a:r>
              <a:rPr lang="en-US" altLang="en-US" sz="4000" smtClean="0">
                <a:solidFill>
                  <a:schemeClr val="tx1"/>
                </a:solidFill>
                <a:latin typeface="Unangam Tunuu  Normal" panose="00000400000000000000" pitchFamily="2" charset="0"/>
                <a:cs typeface="Unangam Tunuu  Normal" panose="00000400000000000000" pitchFamily="2" charset="0"/>
              </a:rPr>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Environmental Movement</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 1970s </a:t>
            </a:r>
            <a:endParaRPr lang="en-US" altLang="en-US" sz="4000" smtClean="0">
              <a:latin typeface="Unangam Tunuu  Normal" panose="00000400000000000000" pitchFamily="2" charset="0"/>
              <a:cs typeface="Unangam Tunuu  Normal" panose="00000400000000000000" pitchFamily="2" charset="0"/>
            </a:endParaRPr>
          </a:p>
        </p:txBody>
      </p:sp>
      <p:sp>
        <p:nvSpPr>
          <p:cNvPr id="13315" name="Text Placeholder 9"/>
          <p:cNvSpPr>
            <a:spLocks noGrp="1"/>
          </p:cNvSpPr>
          <p:nvPr>
            <p:ph type="body" sz="half" idx="1"/>
          </p:nvPr>
        </p:nvSpPr>
        <p:spPr>
          <a:xfrm>
            <a:off x="228600" y="1130300"/>
            <a:ext cx="8915400" cy="4949825"/>
          </a:xfrm>
        </p:spPr>
        <p:txBody>
          <a:bodyPr/>
          <a:lstStyle/>
          <a:p>
            <a:r>
              <a:rPr lang="en-US" altLang="en-US" sz="2800" smtClean="0"/>
              <a:t>TV shows </a:t>
            </a:r>
            <a:r>
              <a:rPr lang="en-US" altLang="en-US" sz="2800" i="1" smtClean="0"/>
              <a:t>Flipper</a:t>
            </a:r>
            <a:r>
              <a:rPr lang="en-US" altLang="en-US" sz="2800" smtClean="0"/>
              <a:t>, </a:t>
            </a:r>
            <a:r>
              <a:rPr lang="en-US" altLang="en-US" sz="2800" i="1" smtClean="0"/>
              <a:t>Sea Hunt</a:t>
            </a:r>
            <a:r>
              <a:rPr lang="en-US" altLang="en-US" sz="2800" smtClean="0"/>
              <a:t>, and </a:t>
            </a:r>
            <a:r>
              <a:rPr lang="en-US" altLang="en-US" sz="2800" i="1" smtClean="0"/>
              <a:t>The Undersea World of Jacques Cousteau</a:t>
            </a:r>
            <a:r>
              <a:rPr lang="en-US" altLang="en-US" sz="2800" smtClean="0"/>
              <a:t> changed people’s view of marine mammals</a:t>
            </a:r>
          </a:p>
          <a:p>
            <a:r>
              <a:rPr lang="en-US" altLang="en-US" sz="2800" smtClean="0"/>
              <a:t>President Richard Nixon signs the following acts</a:t>
            </a:r>
            <a:endParaRPr lang="en-US" altLang="en-US" sz="2400" smtClean="0"/>
          </a:p>
          <a:p>
            <a:pPr lvl="1"/>
            <a:r>
              <a:rPr lang="en-US" altLang="en-US" sz="2400" smtClean="0"/>
              <a:t>National Environmental Protection Act (1970)</a:t>
            </a:r>
          </a:p>
          <a:p>
            <a:pPr lvl="1"/>
            <a:r>
              <a:rPr lang="en-US" altLang="en-US" sz="2400" smtClean="0"/>
              <a:t>Clean Water Act (1972)</a:t>
            </a:r>
          </a:p>
          <a:p>
            <a:pPr lvl="1"/>
            <a:r>
              <a:rPr lang="en-US" altLang="en-US" sz="2400" smtClean="0"/>
              <a:t>Coastal Zone Management Act (1972)</a:t>
            </a:r>
          </a:p>
          <a:p>
            <a:pPr lvl="1"/>
            <a:r>
              <a:rPr lang="en-US" altLang="en-US" sz="2400" smtClean="0"/>
              <a:t>Ocean Dumping Act (1972)</a:t>
            </a:r>
          </a:p>
          <a:p>
            <a:pPr lvl="1"/>
            <a:r>
              <a:rPr lang="en-US" altLang="en-US" sz="2400" smtClean="0"/>
              <a:t>Marine Mammal Protection Act (1972)</a:t>
            </a:r>
          </a:p>
          <a:p>
            <a:pPr lvl="1"/>
            <a:r>
              <a:rPr lang="en-US" altLang="en-US" sz="2400" smtClean="0"/>
              <a:t>Endangered Species Act (1973) </a:t>
            </a:r>
          </a:p>
          <a:p>
            <a:pPr lvl="1"/>
            <a:r>
              <a:rPr lang="en-US" altLang="en-US" sz="2400" smtClean="0"/>
              <a:t>Safe Drinking Water Act (1974)</a:t>
            </a:r>
            <a:endParaRPr lang="en-US" altLang="en-US" smtClean="0"/>
          </a:p>
          <a:p>
            <a:pPr eaLnBrk="1" hangingPunct="1">
              <a:buFont typeface="Zapf Dingbats" charset="2"/>
              <a:buNone/>
            </a:pPr>
            <a:endParaRPr lang="en-US" altLang="en-US" smtClean="0"/>
          </a:p>
        </p:txBody>
      </p:sp>
      <p:sp>
        <p:nvSpPr>
          <p:cNvPr id="13316"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CD2E6DD1-8162-408A-94E3-23BA5B61E10F}" type="slidenum">
              <a:rPr lang="en-US" altLang="en-US" sz="1400" smtClean="0">
                <a:solidFill>
                  <a:schemeClr val="tx1"/>
                </a:solidFill>
              </a:rPr>
              <a:pPr>
                <a:spcBef>
                  <a:spcPct val="0"/>
                </a:spcBef>
                <a:buClrTx/>
                <a:buSzTx/>
                <a:buFontTx/>
                <a:buNone/>
              </a:pPr>
              <a:t>3</a:t>
            </a:fld>
            <a:endParaRPr lang="en-US" altLang="en-US" sz="1400" smtClean="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7"/>
          <p:cNvSpPr>
            <a:spLocks noGrp="1"/>
          </p:cNvSpPr>
          <p:nvPr>
            <p:ph type="title"/>
          </p:nvPr>
        </p:nvSpPr>
        <p:spPr>
          <a:xfrm>
            <a:off x="304800" y="0"/>
            <a:ext cx="8686800" cy="1219200"/>
          </a:xfrm>
        </p:spPr>
        <p:txBody>
          <a:bodyPr anchor="b"/>
          <a:lstStyle/>
          <a:p>
            <a:pPr eaLnBrk="1" hangingPunct="1"/>
            <a:r>
              <a:rPr lang="en-US" altLang="en-US" smtClean="0">
                <a:solidFill>
                  <a:schemeClr val="tx1"/>
                </a:solidFill>
                <a:latin typeface="Unangam Tunuu  Normal" panose="00000400000000000000" pitchFamily="2" charset="0"/>
                <a:cs typeface="Unangam Tunuu  Normal" panose="00000400000000000000" pitchFamily="2" charset="0"/>
              </a:rPr>
              <a:t>Events leading up to the Marine Mammal Protection Act</a:t>
            </a:r>
            <a:endParaRPr lang="en-US" altLang="en-US" sz="4000" smtClean="0">
              <a:latin typeface="Unangam Tunuu  Normal" panose="00000400000000000000" pitchFamily="2" charset="0"/>
              <a:cs typeface="Unangam Tunuu  Normal" panose="00000400000000000000" pitchFamily="2" charset="0"/>
            </a:endParaRPr>
          </a:p>
        </p:txBody>
      </p:sp>
      <p:sp>
        <p:nvSpPr>
          <p:cNvPr id="15363"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40631005-FD40-4D36-B706-D217D61AF067}" type="slidenum">
              <a:rPr lang="en-US" altLang="en-US" sz="1400" smtClean="0">
                <a:solidFill>
                  <a:schemeClr val="tx1"/>
                </a:solidFill>
              </a:rPr>
              <a:pPr>
                <a:spcBef>
                  <a:spcPct val="0"/>
                </a:spcBef>
                <a:buClrTx/>
                <a:buSzTx/>
                <a:buFontTx/>
                <a:buNone/>
              </a:pPr>
              <a:t>4</a:t>
            </a:fld>
            <a:endParaRPr lang="en-US" altLang="en-US" sz="1400" smtClean="0">
              <a:solidFill>
                <a:schemeClr val="tx1"/>
              </a:solidFill>
            </a:endParaRPr>
          </a:p>
        </p:txBody>
      </p:sp>
      <p:sp>
        <p:nvSpPr>
          <p:cNvPr id="15364" name="Text Placeholder 9"/>
          <p:cNvSpPr>
            <a:spLocks noGrp="1"/>
          </p:cNvSpPr>
          <p:nvPr>
            <p:ph type="body" sz="half" idx="1"/>
          </p:nvPr>
        </p:nvSpPr>
        <p:spPr>
          <a:xfrm>
            <a:off x="304800" y="1219200"/>
            <a:ext cx="8915400" cy="4949825"/>
          </a:xfrm>
        </p:spPr>
        <p:txBody>
          <a:bodyPr/>
          <a:lstStyle/>
          <a:p>
            <a:r>
              <a:rPr lang="en-US" altLang="en-US" dirty="0" smtClean="0"/>
              <a:t>Tuna-dolphin issue</a:t>
            </a:r>
          </a:p>
          <a:p>
            <a:pPr lvl="1"/>
            <a:r>
              <a:rPr lang="en-US" altLang="en-US" dirty="0" smtClean="0"/>
              <a:t>Thousands of dolphins killed in purse-seine nets targeting tuna</a:t>
            </a:r>
          </a:p>
          <a:p>
            <a:r>
              <a:rPr lang="en-US" altLang="en-US" dirty="0" smtClean="0"/>
              <a:t>Canadian harp seal hunt</a:t>
            </a:r>
          </a:p>
          <a:p>
            <a:pPr lvl="1"/>
            <a:r>
              <a:rPr lang="en-US" altLang="en-US" dirty="0" smtClean="0"/>
              <a:t>Harp seal pups killed for their white fur</a:t>
            </a:r>
          </a:p>
          <a:p>
            <a:r>
              <a:rPr lang="en-US" altLang="en-US" dirty="0" smtClean="0"/>
              <a:t>Continued commercial whaling despite declines in whale populations</a:t>
            </a:r>
          </a:p>
          <a:p>
            <a:endParaRPr lang="en-US" alt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a:xfrm>
            <a:off x="304800" y="0"/>
            <a:ext cx="8686800" cy="1219200"/>
          </a:xfrm>
        </p:spPr>
        <p:txBody>
          <a:bodyPr anchor="b"/>
          <a:lstStyle/>
          <a:p>
            <a:pPr eaLnBrk="1" hangingPunct="1"/>
            <a:r>
              <a:rPr lang="en-US" altLang="en-US" smtClean="0">
                <a:solidFill>
                  <a:schemeClr val="tx1"/>
                </a:solidFill>
                <a:latin typeface="Unangam Tunuu  Normal" panose="00000400000000000000" pitchFamily="2" charset="0"/>
                <a:cs typeface="Unangam Tunuu  Normal" panose="00000400000000000000" pitchFamily="2" charset="0"/>
              </a:rPr>
              <a:t/>
            </a:r>
            <a:br>
              <a:rPr lang="en-US" altLang="en-US"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Marine Mammal Protection Act Summary</a:t>
            </a:r>
            <a:endParaRPr lang="en-US" altLang="en-US" sz="4000" smtClean="0">
              <a:latin typeface="Unangam Tunuu  Normal" panose="00000400000000000000" pitchFamily="2" charset="0"/>
              <a:cs typeface="Unangam Tunuu  Normal" panose="00000400000000000000" pitchFamily="2" charset="0"/>
            </a:endParaRPr>
          </a:p>
        </p:txBody>
      </p:sp>
      <p:sp>
        <p:nvSpPr>
          <p:cNvPr id="17411" name="Text Placeholder 9"/>
          <p:cNvSpPr>
            <a:spLocks noGrp="1"/>
          </p:cNvSpPr>
          <p:nvPr>
            <p:ph type="body" sz="half" idx="1"/>
          </p:nvPr>
        </p:nvSpPr>
        <p:spPr>
          <a:xfrm>
            <a:off x="304800" y="1227138"/>
            <a:ext cx="8686800" cy="4737100"/>
          </a:xfrm>
        </p:spPr>
        <p:txBody>
          <a:bodyPr/>
          <a:lstStyle/>
          <a:p>
            <a:pPr eaLnBrk="1" hangingPunct="1">
              <a:lnSpc>
                <a:spcPct val="90000"/>
              </a:lnSpc>
              <a:spcBef>
                <a:spcPts val="1200"/>
              </a:spcBef>
              <a:spcAft>
                <a:spcPts val="300"/>
              </a:spcAft>
            </a:pPr>
            <a:r>
              <a:rPr lang="en-US" altLang="en-US" sz="2800" b="1" smtClean="0"/>
              <a:t>MMPA:</a:t>
            </a:r>
            <a:r>
              <a:rPr lang="en-US" altLang="en-US" sz="2800" smtClean="0"/>
              <a:t> </a:t>
            </a:r>
            <a:r>
              <a:rPr lang="en-US" altLang="en-US" sz="2400" smtClean="0"/>
              <a:t> </a:t>
            </a:r>
            <a:r>
              <a:rPr lang="en-US" altLang="en-US" sz="2800" smtClean="0"/>
              <a:t>Marine Mammal Protection Act of 1972</a:t>
            </a:r>
          </a:p>
          <a:p>
            <a:pPr lvl="1" eaLnBrk="1" hangingPunct="1">
              <a:lnSpc>
                <a:spcPct val="90000"/>
              </a:lnSpc>
              <a:spcBef>
                <a:spcPts val="1200"/>
              </a:spcBef>
              <a:spcAft>
                <a:spcPts val="300"/>
              </a:spcAft>
            </a:pPr>
            <a:r>
              <a:rPr lang="en-US" altLang="en-US" sz="2400" smtClean="0"/>
              <a:t>Nation-wide program to conserve marine mammals</a:t>
            </a:r>
          </a:p>
          <a:p>
            <a:pPr eaLnBrk="1" hangingPunct="1">
              <a:lnSpc>
                <a:spcPct val="90000"/>
              </a:lnSpc>
              <a:spcBef>
                <a:spcPts val="1200"/>
              </a:spcBef>
              <a:spcAft>
                <a:spcPts val="300"/>
              </a:spcAft>
            </a:pPr>
            <a:r>
              <a:rPr lang="en-US" altLang="en-US" sz="2800" smtClean="0"/>
              <a:t>Makes it illegal to “harass, hunt, capture, or kill” any marine mammal within 200 miles of the US coast</a:t>
            </a:r>
          </a:p>
          <a:p>
            <a:pPr lvl="1" eaLnBrk="1" hangingPunct="1">
              <a:lnSpc>
                <a:spcPct val="90000"/>
              </a:lnSpc>
              <a:spcBef>
                <a:spcPts val="1200"/>
              </a:spcBef>
              <a:spcAft>
                <a:spcPts val="300"/>
              </a:spcAft>
            </a:pPr>
            <a:r>
              <a:rPr lang="en-US" altLang="en-US" sz="2400" smtClean="0"/>
              <a:t>Specific exceptions (e.g., scientific research, incidental catch during fishing)</a:t>
            </a:r>
          </a:p>
          <a:p>
            <a:pPr lvl="1" eaLnBrk="1" hangingPunct="1">
              <a:lnSpc>
                <a:spcPct val="90000"/>
              </a:lnSpc>
              <a:spcBef>
                <a:spcPts val="1200"/>
              </a:spcBef>
              <a:spcAft>
                <a:spcPts val="300"/>
              </a:spcAft>
            </a:pPr>
            <a:r>
              <a:rPr lang="en-US" altLang="en-US" sz="2400" smtClean="0"/>
              <a:t>Exemptions for “Indians, Aleut, and Eskimos (who dwell on the coast of the North Pacific Ocean)” for subsistence purposes</a:t>
            </a:r>
          </a:p>
        </p:txBody>
      </p:sp>
      <p:sp>
        <p:nvSpPr>
          <p:cNvPr id="17412"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564E9243-3823-44BA-BACB-F958A5D45F93}" type="slidenum">
              <a:rPr lang="en-US" altLang="en-US" sz="1400" smtClean="0">
                <a:solidFill>
                  <a:schemeClr val="tx1"/>
                </a:solidFill>
              </a:rPr>
              <a:pPr>
                <a:spcBef>
                  <a:spcPct val="0"/>
                </a:spcBef>
                <a:buClrTx/>
                <a:buSzTx/>
                <a:buFontTx/>
                <a:buNone/>
              </a:pPr>
              <a:t>5</a:t>
            </a:fld>
            <a:endParaRPr lang="en-US" altLang="en-US" sz="1400" smtClean="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2700" y="0"/>
            <a:ext cx="8216900" cy="12192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cs typeface="Unangam Tunuu  Normal" panose="00000400000000000000" pitchFamily="2" charset="0"/>
              </a:rPr>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Subsistence Rights &amp; MMPA</a:t>
            </a:r>
          </a:p>
        </p:txBody>
      </p:sp>
      <p:sp>
        <p:nvSpPr>
          <p:cNvPr id="19459" name="Slide Number Placeholder 6"/>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94A66428-DA12-4B28-B903-B3D4A7F5F012}" type="slidenum">
              <a:rPr lang="en-US" altLang="en-US" sz="1400" smtClean="0">
                <a:solidFill>
                  <a:schemeClr val="tx1"/>
                </a:solidFill>
              </a:rPr>
              <a:pPr>
                <a:spcBef>
                  <a:spcPct val="0"/>
                </a:spcBef>
                <a:buClrTx/>
                <a:buSzTx/>
                <a:buFontTx/>
                <a:buNone/>
              </a:pPr>
              <a:t>6</a:t>
            </a:fld>
            <a:endParaRPr lang="en-US" altLang="en-US" sz="1400" smtClean="0">
              <a:solidFill>
                <a:schemeClr val="tx1"/>
              </a:solidFill>
            </a:endParaRPr>
          </a:p>
        </p:txBody>
      </p:sp>
      <p:sp>
        <p:nvSpPr>
          <p:cNvPr id="19460" name="Text Placeholder 7"/>
          <p:cNvSpPr>
            <a:spLocks noGrp="1"/>
          </p:cNvSpPr>
          <p:nvPr>
            <p:ph type="body" sz="half" idx="4294967295"/>
          </p:nvPr>
        </p:nvSpPr>
        <p:spPr>
          <a:xfrm>
            <a:off x="228600" y="1219200"/>
            <a:ext cx="8686800" cy="1385888"/>
          </a:xfrm>
        </p:spPr>
        <p:txBody>
          <a:bodyPr/>
          <a:lstStyle/>
          <a:p>
            <a:r>
              <a:rPr lang="en-US" altLang="en-US" sz="2800" smtClean="0"/>
              <a:t>With respect to Indian treaty rights and Alaska Native subsistence, the MMPA states the following: (</a:t>
            </a:r>
            <a:r>
              <a:rPr lang="en-US" altLang="en-US" sz="2000" b="1" smtClean="0"/>
              <a:t>Sect. 14 of Public Law 103-238, the MMPA Amendments of 1994</a:t>
            </a:r>
            <a:r>
              <a:rPr lang="en-US" altLang="en-US" sz="2800" smtClean="0"/>
              <a:t>)</a:t>
            </a:r>
          </a:p>
          <a:p>
            <a:pPr>
              <a:buFont typeface="Zapf Dingbats" charset="2"/>
              <a:buNone/>
            </a:pPr>
            <a:endParaRPr lang="en-US" altLang="en-US" sz="2800" smtClean="0"/>
          </a:p>
        </p:txBody>
      </p:sp>
      <p:sp>
        <p:nvSpPr>
          <p:cNvPr id="19461" name="Rectangle 6"/>
          <p:cNvSpPr>
            <a:spLocks noChangeArrowheads="1"/>
          </p:cNvSpPr>
          <p:nvPr/>
        </p:nvSpPr>
        <p:spPr bwMode="auto">
          <a:xfrm>
            <a:off x="361950" y="2633663"/>
            <a:ext cx="8553450" cy="3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200">
                <a:solidFill>
                  <a:schemeClr val="tx1"/>
                </a:solidFill>
              </a:rPr>
              <a:t>The MMPA, including any amendments—</a:t>
            </a:r>
          </a:p>
          <a:p>
            <a:pPr>
              <a:spcBef>
                <a:spcPct val="0"/>
              </a:spcBef>
              <a:buClrTx/>
              <a:buSzTx/>
              <a:buFontTx/>
              <a:buAutoNum type="arabicParenBoth"/>
            </a:pPr>
            <a:r>
              <a:rPr lang="en-US" altLang="en-US" sz="2200">
                <a:solidFill>
                  <a:schemeClr val="tx1"/>
                </a:solidFill>
              </a:rPr>
              <a:t> Does not alter any treaty between the United States and one or more Indian tribes; </a:t>
            </a:r>
          </a:p>
          <a:p>
            <a:pPr>
              <a:spcBef>
                <a:spcPct val="0"/>
              </a:spcBef>
              <a:buClrTx/>
              <a:buSzTx/>
              <a:buFontTx/>
              <a:buNone/>
            </a:pPr>
            <a:r>
              <a:rPr lang="en-US" altLang="en-US" sz="2200">
                <a:solidFill>
                  <a:schemeClr val="tx1"/>
                </a:solidFill>
              </a:rPr>
              <a:t>(2) Does not affect the provisions of section 101(b) of the Marine Mammal Protection Act of 1972, which says that Alaska Natives can hunt marine mammals for subsistence and can use marine mammal parts for articles of handicraft and clothing, and can sell edible parts in Alaska Native communities, provided that the marine mammal is not used in a wasteful manner</a:t>
            </a:r>
            <a:endParaRPr lang="en-US" altLang="en-US" sz="220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8600" y="203200"/>
            <a:ext cx="8915400" cy="990600"/>
          </a:xfrm>
        </p:spPr>
        <p:txBody>
          <a:bodyPr anchor="b"/>
          <a:lstStyle/>
          <a:p>
            <a:pPr eaLnBrk="1" hangingPunct="1">
              <a:spcBef>
                <a:spcPts val="1200"/>
              </a:spcBef>
              <a:spcAft>
                <a:spcPts val="300"/>
              </a:spcAft>
            </a:pPr>
            <a:r>
              <a:rPr lang="en-US" altLang="en-US" sz="3000" smtClean="0">
                <a:solidFill>
                  <a:schemeClr val="tx1"/>
                </a:solidFill>
                <a:latin typeface="Unangam Tunuu  Normal" panose="00000400000000000000" pitchFamily="2" charset="0"/>
                <a:cs typeface="Unangam Tunuu  Normal" panose="00000400000000000000" pitchFamily="2" charset="0"/>
              </a:rPr>
              <a:t/>
            </a:r>
            <a:br>
              <a:rPr lang="en-US" altLang="en-US" sz="3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MMPA Case Studies</a:t>
            </a:r>
          </a:p>
        </p:txBody>
      </p:sp>
      <p:sp>
        <p:nvSpPr>
          <p:cNvPr id="21507"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9EED5E58-643E-4FA4-B4A4-B02AC975F9B4}" type="slidenum">
              <a:rPr lang="en-US" altLang="en-US" sz="1400" smtClean="0">
                <a:solidFill>
                  <a:schemeClr val="tx1"/>
                </a:solidFill>
              </a:rPr>
              <a:pPr>
                <a:spcBef>
                  <a:spcPct val="0"/>
                </a:spcBef>
                <a:buClrTx/>
                <a:buSzTx/>
                <a:buFontTx/>
                <a:buNone/>
              </a:pPr>
              <a:t>7</a:t>
            </a:fld>
            <a:endParaRPr lang="en-US" altLang="en-US" sz="1400" smtClean="0">
              <a:solidFill>
                <a:schemeClr val="tx1"/>
              </a:solidFill>
            </a:endParaRPr>
          </a:p>
        </p:txBody>
      </p:sp>
      <p:sp>
        <p:nvSpPr>
          <p:cNvPr id="21508"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89E475C7-17EE-43E7-BA09-113D62EA0580}" type="slidenum">
              <a:rPr lang="en-US" altLang="en-US" sz="1400">
                <a:solidFill>
                  <a:schemeClr val="tx1"/>
                </a:solidFill>
              </a:rPr>
              <a:pPr algn="r" eaLnBrk="1" hangingPunct="1">
                <a:spcBef>
                  <a:spcPct val="0"/>
                </a:spcBef>
                <a:buClrTx/>
                <a:buSzTx/>
                <a:buFontTx/>
                <a:buNone/>
              </a:pPr>
              <a:t>7</a:t>
            </a:fld>
            <a:endParaRPr lang="en-US" altLang="en-US" sz="1400">
              <a:solidFill>
                <a:schemeClr val="tx1"/>
              </a:solidFill>
            </a:endParaRPr>
          </a:p>
        </p:txBody>
      </p:sp>
      <p:sp>
        <p:nvSpPr>
          <p:cNvPr id="21509"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Font typeface="Zapf Dingbats" charset="2"/>
              <a:buNone/>
            </a:pPr>
            <a:endParaRPr lang="en-US" altLang="en-US" sz="2800"/>
          </a:p>
        </p:txBody>
      </p:sp>
      <p:sp>
        <p:nvSpPr>
          <p:cNvPr id="21510" name="Text Placeholder 8"/>
          <p:cNvSpPr>
            <a:spLocks noGrp="1"/>
          </p:cNvSpPr>
          <p:nvPr>
            <p:ph type="body" sz="half" idx="3"/>
          </p:nvPr>
        </p:nvSpPr>
        <p:spPr>
          <a:xfrm>
            <a:off x="228600" y="1471613"/>
            <a:ext cx="5878513" cy="4308475"/>
          </a:xfrm>
        </p:spPr>
        <p:txBody>
          <a:bodyPr/>
          <a:lstStyle/>
          <a:p>
            <a:r>
              <a:rPr lang="en-US" altLang="en-US" sz="2800" smtClean="0"/>
              <a:t>Makah Nation and gray whales </a:t>
            </a:r>
          </a:p>
          <a:p>
            <a:pPr lvl="1"/>
            <a:r>
              <a:rPr lang="en-US" altLang="en-US" sz="2400" smtClean="0"/>
              <a:t>Washington</a:t>
            </a:r>
          </a:p>
          <a:p>
            <a:endParaRPr lang="en-US" altLang="en-US" sz="2800" smtClean="0"/>
          </a:p>
          <a:p>
            <a:r>
              <a:rPr lang="en-US" altLang="en-US" sz="2800" smtClean="0"/>
              <a:t>Unangam communities of St. Paul Island and St. George Island (Pribilof Islanders) and northern fur seals </a:t>
            </a:r>
          </a:p>
          <a:p>
            <a:pPr lvl="1"/>
            <a:r>
              <a:rPr lang="en-US" altLang="en-US" sz="2400" smtClean="0"/>
              <a:t>Alaska</a:t>
            </a:r>
          </a:p>
        </p:txBody>
      </p:sp>
      <p:pic>
        <p:nvPicPr>
          <p:cNvPr id="2151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07113" y="1716088"/>
            <a:ext cx="26019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6073775" y="3302000"/>
            <a:ext cx="1946275" cy="261938"/>
          </a:xfrm>
          <a:prstGeom prst="rect">
            <a:avLst/>
          </a:prstGeom>
        </p:spPr>
        <p:txBody>
          <a:bodyPr wrap="none">
            <a:spAutoFit/>
          </a:bodyPr>
          <a:lstStyle/>
          <a:p>
            <a:pPr>
              <a:defRPr/>
            </a:pPr>
            <a:r>
              <a:rPr lang="en-US" sz="1100" dirty="0">
                <a:solidFill>
                  <a:schemeClr val="accent3"/>
                </a:solidFill>
                <a:latin typeface="Arial" charset="0"/>
                <a:ea typeface="ＭＳ Ｐゴシック" charset="-128"/>
              </a:rPr>
              <a:t>Photo: Merrill </a:t>
            </a:r>
            <a:r>
              <a:rPr lang="en-US" sz="1100" dirty="0" err="1">
                <a:solidFill>
                  <a:schemeClr val="accent3"/>
                </a:solidFill>
                <a:latin typeface="Arial" charset="0"/>
                <a:ea typeface="ＭＳ Ｐゴシック" charset="-128"/>
              </a:rPr>
              <a:t>Gosho</a:t>
            </a:r>
            <a:r>
              <a:rPr lang="en-US" sz="1100" dirty="0">
                <a:solidFill>
                  <a:schemeClr val="accent3"/>
                </a:solidFill>
                <a:latin typeface="Arial" charset="0"/>
                <a:ea typeface="ＭＳ Ｐゴシック" charset="-128"/>
              </a:rPr>
              <a:t>, NOAA</a:t>
            </a:r>
          </a:p>
        </p:txBody>
      </p:sp>
      <p:pic>
        <p:nvPicPr>
          <p:cNvPr id="2151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73775" y="3817938"/>
            <a:ext cx="25939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6015038" y="5405438"/>
            <a:ext cx="2232025" cy="261937"/>
          </a:xfrm>
          <a:prstGeom prst="rect">
            <a:avLst/>
          </a:prstGeom>
        </p:spPr>
        <p:txBody>
          <a:bodyPr wrap="none">
            <a:spAutoFit/>
          </a:bodyPr>
          <a:lstStyle/>
          <a:p>
            <a:pPr>
              <a:defRPr/>
            </a:pPr>
            <a:r>
              <a:rPr lang="en-US" sz="1100" dirty="0">
                <a:solidFill>
                  <a:schemeClr val="accent3"/>
                </a:solidFill>
                <a:latin typeface="Arial" charset="0"/>
                <a:ea typeface="ＭＳ Ｐゴシック" charset="-128"/>
              </a:rPr>
              <a:t>Photo: Lisa </a:t>
            </a:r>
            <a:r>
              <a:rPr lang="en-US" sz="1100" dirty="0" err="1">
                <a:solidFill>
                  <a:schemeClr val="accent3"/>
                </a:solidFill>
                <a:latin typeface="Arial" charset="0"/>
                <a:ea typeface="ＭＳ Ｐゴシック" charset="-128"/>
              </a:rPr>
              <a:t>Hiruki</a:t>
            </a:r>
            <a:r>
              <a:rPr lang="en-US" sz="1100" dirty="0">
                <a:solidFill>
                  <a:schemeClr val="accent3"/>
                </a:solidFill>
                <a:latin typeface="Arial" charset="0"/>
                <a:ea typeface="ＭＳ Ｐゴシック" charset="-128"/>
              </a:rPr>
              <a:t>-Raring, NOAA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28600" y="203200"/>
            <a:ext cx="8915400" cy="990600"/>
          </a:xfrm>
        </p:spPr>
        <p:txBody>
          <a:bodyPr anchor="b"/>
          <a:lstStyle/>
          <a:p>
            <a:pPr eaLnBrk="1" hangingPunct="1">
              <a:spcBef>
                <a:spcPts val="1200"/>
              </a:spcBef>
              <a:spcAft>
                <a:spcPts val="300"/>
              </a:spcAft>
            </a:pPr>
            <a:r>
              <a:rPr lang="en-US" altLang="en-US" sz="3000" smtClean="0">
                <a:solidFill>
                  <a:schemeClr val="tx1"/>
                </a:solidFill>
                <a:latin typeface="Unangam Tunuu  Normal" panose="00000400000000000000" pitchFamily="2" charset="0"/>
                <a:cs typeface="Unangam Tunuu  Normal" panose="00000400000000000000" pitchFamily="2" charset="0"/>
              </a:rPr>
              <a:t/>
            </a:r>
            <a:br>
              <a:rPr lang="en-US" altLang="en-US" sz="3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MMPA Case Study: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Makah and Gray Whales</a:t>
            </a:r>
          </a:p>
        </p:txBody>
      </p:sp>
      <p:sp>
        <p:nvSpPr>
          <p:cNvPr id="23555"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F2D0D0B2-015B-4D0A-922C-677BEF202C3C}" type="slidenum">
              <a:rPr lang="en-US" altLang="en-US" sz="1400" smtClean="0">
                <a:solidFill>
                  <a:schemeClr val="tx1"/>
                </a:solidFill>
              </a:rPr>
              <a:pPr>
                <a:spcBef>
                  <a:spcPct val="0"/>
                </a:spcBef>
                <a:buClrTx/>
                <a:buSzTx/>
                <a:buFontTx/>
                <a:buNone/>
              </a:pPr>
              <a:t>8</a:t>
            </a:fld>
            <a:endParaRPr lang="en-US" altLang="en-US" sz="1400" smtClean="0">
              <a:solidFill>
                <a:schemeClr val="tx1"/>
              </a:solidFill>
            </a:endParaRPr>
          </a:p>
        </p:txBody>
      </p:sp>
      <p:sp>
        <p:nvSpPr>
          <p:cNvPr id="23556"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56E79916-44E5-49C3-AFFB-E9F8852CF5E0}" type="slidenum">
              <a:rPr lang="en-US" altLang="en-US" sz="1400">
                <a:solidFill>
                  <a:schemeClr val="tx1"/>
                </a:solidFill>
              </a:rPr>
              <a:pPr algn="r" eaLnBrk="1" hangingPunct="1">
                <a:spcBef>
                  <a:spcPct val="0"/>
                </a:spcBef>
                <a:buClrTx/>
                <a:buSzTx/>
                <a:buFontTx/>
                <a:buNone/>
              </a:pPr>
              <a:t>8</a:t>
            </a:fld>
            <a:endParaRPr lang="en-US" altLang="en-US" sz="1400">
              <a:solidFill>
                <a:schemeClr val="tx1"/>
              </a:solidFill>
            </a:endParaRPr>
          </a:p>
        </p:txBody>
      </p:sp>
      <p:sp>
        <p:nvSpPr>
          <p:cNvPr id="23557" name="Text Placeholder 8"/>
          <p:cNvSpPr>
            <a:spLocks noGrp="1"/>
          </p:cNvSpPr>
          <p:nvPr>
            <p:ph type="body" sz="half" idx="3"/>
          </p:nvPr>
        </p:nvSpPr>
        <p:spPr>
          <a:xfrm>
            <a:off x="307975" y="1257300"/>
            <a:ext cx="8378825" cy="2041525"/>
          </a:xfrm>
        </p:spPr>
        <p:txBody>
          <a:bodyPr/>
          <a:lstStyle/>
          <a:p>
            <a:r>
              <a:rPr lang="en-US" altLang="en-US" sz="2800" smtClean="0"/>
              <a:t>Makah Nation – northwest Washington state</a:t>
            </a:r>
          </a:p>
          <a:p>
            <a:r>
              <a:rPr lang="en-US" altLang="en-US" sz="2800" smtClean="0"/>
              <a:t>Whales and whaling are central to Makah culture</a:t>
            </a:r>
          </a:p>
          <a:p>
            <a:r>
              <a:rPr lang="en-US" altLang="en-US" sz="2800" smtClean="0"/>
              <a:t>Makah tradition of hunting whales dates back over 2000 years</a:t>
            </a:r>
          </a:p>
          <a:p>
            <a:endParaRPr lang="en-US" altLang="en-US" sz="2400" smtClean="0"/>
          </a:p>
        </p:txBody>
      </p:sp>
      <p:sp>
        <p:nvSpPr>
          <p:cNvPr id="23558" name="AutoShape 2" descr="Image result for makah nation map"/>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1800">
              <a:solidFill>
                <a:schemeClr val="tx1"/>
              </a:solidFill>
            </a:endParaRPr>
          </a:p>
        </p:txBody>
      </p:sp>
      <p:sp>
        <p:nvSpPr>
          <p:cNvPr id="23559" name="AutoShape 4" descr="Image result for makah nation map"/>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1800">
              <a:solidFill>
                <a:schemeClr val="tx1"/>
              </a:solidFill>
            </a:endParaRPr>
          </a:p>
        </p:txBody>
      </p:sp>
      <p:pic>
        <p:nvPicPr>
          <p:cNvPr id="2356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4788" y="3362325"/>
            <a:ext cx="3883025" cy="256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1" name="Rectangle 11"/>
          <p:cNvSpPr>
            <a:spLocks noChangeArrowheads="1"/>
          </p:cNvSpPr>
          <p:nvPr/>
        </p:nvSpPr>
        <p:spPr bwMode="auto">
          <a:xfrm>
            <a:off x="3119438" y="5854700"/>
            <a:ext cx="24241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n-US" sz="1100">
                <a:solidFill>
                  <a:srgbClr val="000000"/>
                </a:solidFill>
              </a:rPr>
              <a:t>Map: Wikicommons, Nikater-Demis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8" descr="http://www.sos.wa.gov/heritage/werestillhere/images/large/whal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2938" y="3055938"/>
            <a:ext cx="4538662"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2"/>
          <p:cNvSpPr>
            <a:spLocks noGrp="1" noChangeArrowheads="1"/>
          </p:cNvSpPr>
          <p:nvPr>
            <p:ph type="title"/>
          </p:nvPr>
        </p:nvSpPr>
        <p:spPr>
          <a:xfrm>
            <a:off x="228600" y="203200"/>
            <a:ext cx="8915400" cy="990600"/>
          </a:xfrm>
        </p:spPr>
        <p:txBody>
          <a:bodyPr anchor="b"/>
          <a:lstStyle/>
          <a:p>
            <a:pPr eaLnBrk="1" hangingPunct="1">
              <a:spcBef>
                <a:spcPts val="1200"/>
              </a:spcBef>
              <a:spcAft>
                <a:spcPts val="300"/>
              </a:spcAft>
            </a:pPr>
            <a:r>
              <a:rPr lang="en-US" altLang="en-US" sz="3000" smtClean="0">
                <a:solidFill>
                  <a:schemeClr val="tx1"/>
                </a:solidFill>
                <a:latin typeface="Unangam Tunuu  Normal" panose="00000400000000000000" pitchFamily="2" charset="0"/>
                <a:cs typeface="Unangam Tunuu  Normal" panose="00000400000000000000" pitchFamily="2" charset="0"/>
              </a:rPr>
              <a:t/>
            </a:r>
            <a:br>
              <a:rPr lang="en-US" altLang="en-US" sz="3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MMPA Case Study: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Makah and gray whales</a:t>
            </a:r>
          </a:p>
        </p:txBody>
      </p:sp>
      <p:sp>
        <p:nvSpPr>
          <p:cNvPr id="25604"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7C1BA774-619F-4ED6-BB3F-E02E27CB70B5}" type="slidenum">
              <a:rPr lang="en-US" altLang="en-US" sz="1400" smtClean="0">
                <a:solidFill>
                  <a:schemeClr val="tx1"/>
                </a:solidFill>
              </a:rPr>
              <a:pPr>
                <a:spcBef>
                  <a:spcPct val="0"/>
                </a:spcBef>
                <a:buClrTx/>
                <a:buSzTx/>
                <a:buFontTx/>
                <a:buNone/>
              </a:pPr>
              <a:t>9</a:t>
            </a:fld>
            <a:endParaRPr lang="en-US" altLang="en-US" sz="1400" smtClean="0">
              <a:solidFill>
                <a:schemeClr val="tx1"/>
              </a:solidFill>
            </a:endParaRPr>
          </a:p>
        </p:txBody>
      </p:sp>
      <p:sp>
        <p:nvSpPr>
          <p:cNvPr id="25605"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E38BD3C4-2538-4C6C-B54B-72B8C4C8E208}" type="slidenum">
              <a:rPr lang="en-US" altLang="en-US" sz="1400">
                <a:solidFill>
                  <a:schemeClr val="tx1"/>
                </a:solidFill>
              </a:rPr>
              <a:pPr algn="r" eaLnBrk="1" hangingPunct="1">
                <a:spcBef>
                  <a:spcPct val="0"/>
                </a:spcBef>
                <a:buClrTx/>
                <a:buSzTx/>
                <a:buFontTx/>
                <a:buNone/>
              </a:pPr>
              <a:t>9</a:t>
            </a:fld>
            <a:endParaRPr lang="en-US" altLang="en-US" sz="1400">
              <a:solidFill>
                <a:schemeClr val="tx1"/>
              </a:solidFill>
            </a:endParaRPr>
          </a:p>
        </p:txBody>
      </p:sp>
      <p:sp>
        <p:nvSpPr>
          <p:cNvPr id="25606"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Font typeface="Zapf Dingbats" charset="2"/>
              <a:buNone/>
            </a:pPr>
            <a:endParaRPr lang="en-US" altLang="en-US" sz="2800"/>
          </a:p>
        </p:txBody>
      </p:sp>
      <p:sp>
        <p:nvSpPr>
          <p:cNvPr id="25607" name="Rectangle 1"/>
          <p:cNvSpPr>
            <a:spLocks noChangeArrowheads="1"/>
          </p:cNvSpPr>
          <p:nvPr/>
        </p:nvSpPr>
        <p:spPr bwMode="auto">
          <a:xfrm>
            <a:off x="228600" y="1212270"/>
            <a:ext cx="873283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None/>
            </a:pPr>
            <a:r>
              <a:rPr lang="en-US" altLang="en-US" sz="2800" dirty="0"/>
              <a:t>Makah Treaty of 1855 states: “The right of taking fish and of whaling or sealing at usual and accustomed grounds and stations is further secured to said Indians</a:t>
            </a:r>
            <a:r>
              <a:rPr lang="en-US" altLang="en-US" sz="2800" dirty="0" smtClean="0"/>
              <a:t>…” It was t</a:t>
            </a:r>
            <a:r>
              <a:rPr lang="en-US" altLang="en-US" sz="2800" kern="0" dirty="0" smtClean="0"/>
              <a:t>he only </a:t>
            </a:r>
            <a:r>
              <a:rPr lang="en-US" altLang="en-US" sz="2800" kern="0" dirty="0"/>
              <a:t>treaty in </a:t>
            </a:r>
            <a:r>
              <a:rPr lang="en-US" altLang="en-US" sz="2800" kern="0" dirty="0" smtClean="0"/>
              <a:t>the U.S</a:t>
            </a:r>
            <a:r>
              <a:rPr lang="en-US" altLang="en-US" sz="2800" kern="0" dirty="0"/>
              <a:t>. to protect </a:t>
            </a:r>
            <a:r>
              <a:rPr lang="en-US" altLang="en-US" sz="2800" kern="0" dirty="0" smtClean="0"/>
              <a:t>whaling.</a:t>
            </a:r>
            <a:endParaRPr lang="en-US" altLang="en-US" sz="2800" kern="0" dirty="0"/>
          </a:p>
          <a:p>
            <a:pPr>
              <a:spcBef>
                <a:spcPct val="0"/>
              </a:spcBef>
              <a:buClrTx/>
              <a:buSzTx/>
              <a:buFontTx/>
              <a:buNone/>
            </a:pPr>
            <a:endParaRPr lang="en-US" altLang="en-US" sz="2800" dirty="0"/>
          </a:p>
        </p:txBody>
      </p:sp>
      <p:sp>
        <p:nvSpPr>
          <p:cNvPr id="10" name="Text Placeholder 8"/>
          <p:cNvSpPr txBox="1">
            <a:spLocks/>
          </p:cNvSpPr>
          <p:nvPr/>
        </p:nvSpPr>
        <p:spPr bwMode="auto">
          <a:xfrm>
            <a:off x="65088" y="3482109"/>
            <a:ext cx="4387850" cy="240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5000"/>
              <a:buFont typeface="Zapf Dingbats" charset="2"/>
              <a:buChar char=""/>
              <a:defRPr sz="3200">
                <a:solidFill>
                  <a:srgbClr val="000000"/>
                </a:solidFill>
                <a:latin typeface="+mn-lt"/>
                <a:ea typeface="MS PGothic" panose="020B0600070205080204" pitchFamily="34" charset="-128"/>
                <a:cs typeface="ＭＳ Ｐゴシック" charset="-128"/>
              </a:defRPr>
            </a:lvl1pPr>
            <a:lvl2pPr marL="742950" indent="-285750" algn="l" rtl="0" eaLnBrk="0" fontAlgn="base" hangingPunct="0">
              <a:spcBef>
                <a:spcPct val="20000"/>
              </a:spcBef>
              <a:spcAft>
                <a:spcPct val="0"/>
              </a:spcAft>
              <a:buClr>
                <a:schemeClr val="folHlink"/>
              </a:buClr>
              <a:buSzPct val="65000"/>
              <a:buFont typeface="Zapf Dingbats" charset="2"/>
              <a:buChar char=""/>
              <a:defRPr sz="2800">
                <a:solidFill>
                  <a:srgbClr val="000000"/>
                </a:solidFill>
                <a:latin typeface="+mn-lt"/>
                <a:ea typeface="MS PGothic" panose="020B0600070205080204" pitchFamily="34" charset="-128"/>
              </a:defRPr>
            </a:lvl2pPr>
            <a:lvl3pPr marL="1143000" indent="-228600" algn="l" rtl="0" eaLnBrk="0" fontAlgn="base" hangingPunct="0">
              <a:spcBef>
                <a:spcPct val="20000"/>
              </a:spcBef>
              <a:spcAft>
                <a:spcPct val="0"/>
              </a:spcAft>
              <a:buClr>
                <a:schemeClr val="hlink"/>
              </a:buClr>
              <a:buSzPct val="65000"/>
              <a:buFont typeface="Zapf Dingbats" charset="2"/>
              <a:buChar char=""/>
              <a:defRPr sz="2400">
                <a:solidFill>
                  <a:srgbClr val="000000"/>
                </a:solidFill>
                <a:latin typeface="+mn-lt"/>
                <a:ea typeface="MS PGothic" panose="020B0600070205080204" pitchFamily="34" charset="-128"/>
              </a:defRPr>
            </a:lvl3pPr>
            <a:lvl4pPr marL="1600200" indent="-228600" algn="l" rtl="0" eaLnBrk="0" fontAlgn="base" hangingPunct="0">
              <a:spcBef>
                <a:spcPct val="20000"/>
              </a:spcBef>
              <a:spcAft>
                <a:spcPct val="0"/>
              </a:spcAft>
              <a:buClr>
                <a:schemeClr val="folHlink"/>
              </a:buClr>
              <a:buSzPct val="65000"/>
              <a:buFont typeface="Zapf Dingbats" charset="2"/>
              <a:buChar char=""/>
              <a:defRPr sz="2000">
                <a:solidFill>
                  <a:srgbClr val="000000"/>
                </a:solidFill>
                <a:latin typeface="+mn-lt"/>
                <a:ea typeface="MS PGothic" panose="020B0600070205080204" pitchFamily="34" charset="-128"/>
              </a:defRPr>
            </a:lvl4pPr>
            <a:lvl5pPr marL="2057400" indent="-228600" algn="l" rtl="0" eaLnBrk="0" fontAlgn="base" hangingPunct="0">
              <a:spcBef>
                <a:spcPct val="20000"/>
              </a:spcBef>
              <a:spcAft>
                <a:spcPct val="0"/>
              </a:spcAft>
              <a:buClr>
                <a:schemeClr val="hlink"/>
              </a:buClr>
              <a:buSzPct val="65000"/>
              <a:buFont typeface="Zapf Dingbats" charset="2"/>
              <a:buChar char=""/>
              <a:defRPr sz="2000">
                <a:solidFill>
                  <a:srgbClr val="000000"/>
                </a:solidFill>
                <a:latin typeface="+mn-lt"/>
                <a:ea typeface="MS PGothic" panose="020B0600070205080204" pitchFamily="34" charset="-128"/>
              </a:defRPr>
            </a:lvl5pPr>
            <a:lvl6pPr marL="25146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6pPr>
            <a:lvl7pPr marL="29718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7pPr>
            <a:lvl8pPr marL="34290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8pPr>
            <a:lvl9pPr marL="38862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9pPr>
          </a:lstStyle>
          <a:p>
            <a:pPr>
              <a:defRPr/>
            </a:pPr>
            <a:r>
              <a:rPr lang="en-US" altLang="en-US" sz="2400" kern="0" dirty="0" smtClean="0"/>
              <a:t>Gray whale population declined through the 1800s due to commercial whaling</a:t>
            </a:r>
          </a:p>
          <a:p>
            <a:pPr>
              <a:defRPr/>
            </a:pPr>
            <a:r>
              <a:rPr lang="en-US" altLang="en-US" sz="2400" kern="0" dirty="0" smtClean="0"/>
              <a:t>1920s - Makah voluntarily stopped hunting gray whales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28600" y="203200"/>
            <a:ext cx="8915400" cy="990600"/>
          </a:xfrm>
        </p:spPr>
        <p:txBody>
          <a:bodyPr anchor="b"/>
          <a:lstStyle/>
          <a:p>
            <a:pPr eaLnBrk="1" hangingPunct="1">
              <a:spcBef>
                <a:spcPts val="1200"/>
              </a:spcBef>
              <a:spcAft>
                <a:spcPts val="300"/>
              </a:spcAft>
            </a:pPr>
            <a:r>
              <a:rPr lang="en-US" altLang="en-US" sz="3000" smtClean="0">
                <a:solidFill>
                  <a:schemeClr val="tx1"/>
                </a:solidFill>
                <a:latin typeface="Unangam Tunuu  Normal" panose="00000400000000000000" pitchFamily="2" charset="0"/>
                <a:cs typeface="Unangam Tunuu  Normal" panose="00000400000000000000" pitchFamily="2" charset="0"/>
              </a:rPr>
              <a:t/>
            </a:r>
            <a:br>
              <a:rPr lang="en-US" altLang="en-US" sz="3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MMPA Case Study: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Makah and gray whales</a:t>
            </a:r>
          </a:p>
        </p:txBody>
      </p:sp>
      <p:sp>
        <p:nvSpPr>
          <p:cNvPr id="27651"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933576DB-064B-4B32-BE1F-5169A085FBCD}" type="slidenum">
              <a:rPr lang="en-US" altLang="en-US" sz="1400" smtClean="0">
                <a:solidFill>
                  <a:schemeClr val="tx1"/>
                </a:solidFill>
              </a:rPr>
              <a:pPr>
                <a:spcBef>
                  <a:spcPct val="0"/>
                </a:spcBef>
                <a:buClrTx/>
                <a:buSzTx/>
                <a:buFontTx/>
                <a:buNone/>
              </a:pPr>
              <a:t>10</a:t>
            </a:fld>
            <a:endParaRPr lang="en-US" altLang="en-US" sz="1400" smtClean="0">
              <a:solidFill>
                <a:schemeClr val="tx1"/>
              </a:solidFill>
            </a:endParaRPr>
          </a:p>
        </p:txBody>
      </p:sp>
      <p:sp>
        <p:nvSpPr>
          <p:cNvPr id="27652"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B67D86AB-C065-4106-AB62-D42AC7D3E260}" type="slidenum">
              <a:rPr lang="en-US" altLang="en-US" sz="1400">
                <a:solidFill>
                  <a:schemeClr val="tx1"/>
                </a:solidFill>
              </a:rPr>
              <a:pPr algn="r" eaLnBrk="1" hangingPunct="1">
                <a:spcBef>
                  <a:spcPct val="0"/>
                </a:spcBef>
                <a:buClrTx/>
                <a:buSzTx/>
                <a:buFontTx/>
                <a:buNone/>
              </a:pPr>
              <a:t>10</a:t>
            </a:fld>
            <a:endParaRPr lang="en-US" altLang="en-US" sz="1400">
              <a:solidFill>
                <a:schemeClr val="tx1"/>
              </a:solidFill>
            </a:endParaRPr>
          </a:p>
        </p:txBody>
      </p:sp>
      <p:sp>
        <p:nvSpPr>
          <p:cNvPr id="27653" name="Text Placeholder 8"/>
          <p:cNvSpPr>
            <a:spLocks noGrp="1"/>
          </p:cNvSpPr>
          <p:nvPr>
            <p:ph type="body" sz="half" idx="3"/>
          </p:nvPr>
        </p:nvSpPr>
        <p:spPr>
          <a:xfrm>
            <a:off x="12700" y="1193800"/>
            <a:ext cx="8674100" cy="4902200"/>
          </a:xfrm>
        </p:spPr>
        <p:txBody>
          <a:bodyPr/>
          <a:lstStyle/>
          <a:p>
            <a:r>
              <a:rPr lang="en-US" altLang="en-US" sz="2800" smtClean="0"/>
              <a:t>Gray whales </a:t>
            </a:r>
          </a:p>
          <a:p>
            <a:pPr lvl="1"/>
            <a:r>
              <a:rPr lang="en-US" altLang="en-US" sz="2400" smtClean="0"/>
              <a:t>Listed as endangered in 1970</a:t>
            </a:r>
          </a:p>
          <a:p>
            <a:pPr lvl="1"/>
            <a:r>
              <a:rPr lang="en-US" altLang="en-US" sz="2400" smtClean="0"/>
              <a:t>Population recovered in the 1980s-90s</a:t>
            </a:r>
          </a:p>
          <a:p>
            <a:pPr lvl="1"/>
            <a:r>
              <a:rPr lang="en-US" altLang="en-US" sz="2400" smtClean="0"/>
              <a:t>Removed from the Endangered Species List in 1994</a:t>
            </a:r>
          </a:p>
          <a:p>
            <a:r>
              <a:rPr lang="en-US" altLang="en-US" sz="2800" smtClean="0"/>
              <a:t>1995 - Makah sought permission to resume treaty rights to hunt gray whales</a:t>
            </a:r>
          </a:p>
          <a:p>
            <a:r>
              <a:rPr lang="en-US" altLang="en-US" sz="2800" smtClean="0"/>
              <a:t>1997 - NOAA reviewed data, found the gray whale hunt would not significantly impact the population</a:t>
            </a:r>
          </a:p>
          <a:p>
            <a:r>
              <a:rPr lang="en-US" altLang="en-US" sz="2800" smtClean="0"/>
              <a:t>1997 - IWC set a catch limit of 20 gray whales over 5 years for the Makah</a:t>
            </a:r>
          </a:p>
          <a:p>
            <a:pPr>
              <a:buFont typeface="Zapf Dingbats" charset="2"/>
              <a:buNone/>
            </a:pPr>
            <a:endParaRPr lang="en-US" altLang="en-US" sz="28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8600" y="203200"/>
            <a:ext cx="8915400" cy="990600"/>
          </a:xfrm>
        </p:spPr>
        <p:txBody>
          <a:bodyPr anchor="b"/>
          <a:lstStyle/>
          <a:p>
            <a:pPr eaLnBrk="1" hangingPunct="1">
              <a:spcBef>
                <a:spcPts val="1200"/>
              </a:spcBef>
              <a:spcAft>
                <a:spcPts val="300"/>
              </a:spcAft>
            </a:pPr>
            <a:r>
              <a:rPr lang="en-US" altLang="en-US" sz="3000" smtClean="0">
                <a:solidFill>
                  <a:schemeClr val="tx1"/>
                </a:solidFill>
                <a:latin typeface="Unangam Tunuu  Normal" panose="00000400000000000000" pitchFamily="2" charset="0"/>
                <a:cs typeface="Unangam Tunuu  Normal" panose="00000400000000000000" pitchFamily="2" charset="0"/>
              </a:rPr>
              <a:t/>
            </a:r>
            <a:br>
              <a:rPr lang="en-US" altLang="en-US" sz="3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MMPA Case Study: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Makah and gray whales</a:t>
            </a:r>
          </a:p>
        </p:txBody>
      </p:sp>
      <p:sp>
        <p:nvSpPr>
          <p:cNvPr id="29699"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42A44602-8716-4739-952D-5EA69F29D4E0}" type="slidenum">
              <a:rPr lang="en-US" altLang="en-US" sz="1400" smtClean="0">
                <a:solidFill>
                  <a:schemeClr val="tx1"/>
                </a:solidFill>
              </a:rPr>
              <a:pPr>
                <a:spcBef>
                  <a:spcPct val="0"/>
                </a:spcBef>
                <a:buClrTx/>
                <a:buSzTx/>
                <a:buFontTx/>
                <a:buNone/>
              </a:pPr>
              <a:t>11</a:t>
            </a:fld>
            <a:endParaRPr lang="en-US" altLang="en-US" sz="1400" smtClean="0">
              <a:solidFill>
                <a:schemeClr val="tx1"/>
              </a:solidFill>
            </a:endParaRPr>
          </a:p>
        </p:txBody>
      </p:sp>
      <p:sp>
        <p:nvSpPr>
          <p:cNvPr id="29700"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2FD12E19-25C0-4F23-A0E3-5CDECFB9846D}" type="slidenum">
              <a:rPr lang="en-US" altLang="en-US" sz="1400">
                <a:solidFill>
                  <a:schemeClr val="tx1"/>
                </a:solidFill>
              </a:rPr>
              <a:pPr algn="r" eaLnBrk="1" hangingPunct="1">
                <a:spcBef>
                  <a:spcPct val="0"/>
                </a:spcBef>
                <a:buClrTx/>
                <a:buSzTx/>
                <a:buFontTx/>
                <a:buNone/>
              </a:pPr>
              <a:t>11</a:t>
            </a:fld>
            <a:endParaRPr lang="en-US" altLang="en-US" sz="1400">
              <a:solidFill>
                <a:schemeClr val="tx1"/>
              </a:solidFill>
            </a:endParaRPr>
          </a:p>
        </p:txBody>
      </p:sp>
      <p:sp>
        <p:nvSpPr>
          <p:cNvPr id="29701"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Font typeface="Zapf Dingbats" charset="2"/>
              <a:buNone/>
            </a:pPr>
            <a:endParaRPr lang="en-US" altLang="en-US" sz="2800"/>
          </a:p>
        </p:txBody>
      </p:sp>
      <p:sp>
        <p:nvSpPr>
          <p:cNvPr id="29702" name="Text Placeholder 8"/>
          <p:cNvSpPr>
            <a:spLocks noGrp="1"/>
          </p:cNvSpPr>
          <p:nvPr>
            <p:ph type="body" sz="half" idx="3"/>
          </p:nvPr>
        </p:nvSpPr>
        <p:spPr>
          <a:xfrm>
            <a:off x="12700" y="1193800"/>
            <a:ext cx="8674100" cy="4902200"/>
          </a:xfrm>
        </p:spPr>
        <p:txBody>
          <a:bodyPr/>
          <a:lstStyle/>
          <a:p>
            <a:r>
              <a:rPr lang="en-US" altLang="en-US" sz="2800" dirty="0" smtClean="0"/>
              <a:t>1998 - District court: Makah can resume whaling</a:t>
            </a:r>
          </a:p>
          <a:p>
            <a:r>
              <a:rPr lang="en-US" altLang="en-US" sz="2800" dirty="0" smtClean="0"/>
              <a:t>1999 - Makah hunted, struck, and landed their first gray whale in over 70 years</a:t>
            </a:r>
          </a:p>
          <a:p>
            <a:r>
              <a:rPr lang="en-US" altLang="en-US" sz="2800" dirty="0" smtClean="0"/>
              <a:t>Animal rights organizations strongly opposed the Makah hunt, filed a suit in court to stop it</a:t>
            </a:r>
          </a:p>
          <a:p>
            <a:r>
              <a:rPr lang="en-US" altLang="en-US" sz="2800" dirty="0" smtClean="0"/>
              <a:t>2000 - Ninth Circuit Court of Appeals reverses 1998 court decision; halts whaling until NOAA Fisheries can do an Environmental Assessment (EA) under the National Environmental Protection Act (NEPA)</a:t>
            </a:r>
          </a:p>
          <a:p>
            <a:endParaRPr lang="en-US" altLang="en-US" sz="2800" dirty="0" smtClean="0"/>
          </a:p>
          <a:p>
            <a:endParaRPr lang="en-US" altLang="en-US" sz="28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28600" y="0"/>
            <a:ext cx="8915400" cy="1193800"/>
          </a:xfrm>
        </p:spPr>
        <p:txBody>
          <a:bodyPr anchor="b"/>
          <a:lstStyle/>
          <a:p>
            <a:pPr eaLnBrk="1" hangingPunct="1">
              <a:spcBef>
                <a:spcPts val="1200"/>
              </a:spcBef>
              <a:spcAft>
                <a:spcPts val="300"/>
              </a:spcAft>
            </a:pPr>
            <a:r>
              <a:rPr lang="en-US" altLang="en-US" sz="3000" smtClean="0">
                <a:solidFill>
                  <a:schemeClr val="tx1"/>
                </a:solidFill>
                <a:latin typeface="Unangam Tunuu  Normal" panose="00000400000000000000" pitchFamily="2" charset="0"/>
                <a:cs typeface="Unangam Tunuu  Normal" panose="00000400000000000000" pitchFamily="2" charset="0"/>
              </a:rPr>
              <a:t/>
            </a:r>
            <a:br>
              <a:rPr lang="en-US" altLang="en-US" sz="3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MMPA Case Study: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Makah and gray whales</a:t>
            </a:r>
          </a:p>
        </p:txBody>
      </p:sp>
      <p:sp>
        <p:nvSpPr>
          <p:cNvPr id="31747"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64CB4620-2E07-493A-9D70-3043C08373CD}" type="slidenum">
              <a:rPr lang="en-US" altLang="en-US" sz="1400" smtClean="0">
                <a:solidFill>
                  <a:schemeClr val="tx1"/>
                </a:solidFill>
              </a:rPr>
              <a:pPr>
                <a:spcBef>
                  <a:spcPct val="0"/>
                </a:spcBef>
                <a:buClrTx/>
                <a:buSzTx/>
                <a:buFontTx/>
                <a:buNone/>
              </a:pPr>
              <a:t>12</a:t>
            </a:fld>
            <a:endParaRPr lang="en-US" altLang="en-US" sz="1400" smtClean="0">
              <a:solidFill>
                <a:schemeClr val="tx1"/>
              </a:solidFill>
            </a:endParaRPr>
          </a:p>
        </p:txBody>
      </p:sp>
      <p:sp>
        <p:nvSpPr>
          <p:cNvPr id="31748"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B001B5FB-E727-4665-B35F-B27CD1068AF2}" type="slidenum">
              <a:rPr lang="en-US" altLang="en-US" sz="1400">
                <a:solidFill>
                  <a:schemeClr val="tx1"/>
                </a:solidFill>
              </a:rPr>
              <a:pPr algn="r" eaLnBrk="1" hangingPunct="1">
                <a:spcBef>
                  <a:spcPct val="0"/>
                </a:spcBef>
                <a:buClrTx/>
                <a:buSzTx/>
                <a:buFontTx/>
                <a:buNone/>
              </a:pPr>
              <a:t>12</a:t>
            </a:fld>
            <a:endParaRPr lang="en-US" altLang="en-US" sz="1400">
              <a:solidFill>
                <a:schemeClr val="tx1"/>
              </a:solidFill>
            </a:endParaRPr>
          </a:p>
        </p:txBody>
      </p:sp>
      <p:sp>
        <p:nvSpPr>
          <p:cNvPr id="31749"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Font typeface="Zapf Dingbats" charset="2"/>
              <a:buNone/>
            </a:pPr>
            <a:endParaRPr lang="en-US" altLang="en-US" sz="2800"/>
          </a:p>
        </p:txBody>
      </p:sp>
      <p:sp>
        <p:nvSpPr>
          <p:cNvPr id="31750" name="Text Placeholder 8"/>
          <p:cNvSpPr>
            <a:spLocks noGrp="1"/>
          </p:cNvSpPr>
          <p:nvPr>
            <p:ph type="body" sz="half" idx="3"/>
          </p:nvPr>
        </p:nvSpPr>
        <p:spPr>
          <a:xfrm>
            <a:off x="12700" y="1193800"/>
            <a:ext cx="8674100" cy="4902200"/>
          </a:xfrm>
        </p:spPr>
        <p:txBody>
          <a:bodyPr/>
          <a:lstStyle/>
          <a:p>
            <a:r>
              <a:rPr lang="en-US" altLang="en-US" sz="2800" dirty="0" smtClean="0"/>
              <a:t>2001 - NOAA Fisheries completes EA</a:t>
            </a:r>
          </a:p>
          <a:p>
            <a:r>
              <a:rPr lang="en-US" altLang="en-US" sz="2800" dirty="0" smtClean="0"/>
              <a:t>2002 - District Court: summary judgment in favor of Makah</a:t>
            </a:r>
          </a:p>
          <a:p>
            <a:r>
              <a:rPr lang="en-US" altLang="en-US" sz="2800" dirty="0" smtClean="0"/>
              <a:t>2002 Ninth Circuit Court of Appeals overturned District Court ruling:</a:t>
            </a:r>
          </a:p>
          <a:p>
            <a:pPr marL="914400" lvl="1" indent="-457200">
              <a:buSzPct val="91000"/>
              <a:buFont typeface="Arial" panose="020B0604020202020204" pitchFamily="34" charset="0"/>
              <a:buAutoNum type="arabicPeriod"/>
            </a:pPr>
            <a:r>
              <a:rPr lang="en-US" altLang="en-US" sz="2400" dirty="0" smtClean="0"/>
              <a:t>Makah must comply with process prescribed in MMPA for authorizing a take of marine mammals otherwise prohibited by a moratorium</a:t>
            </a:r>
          </a:p>
          <a:p>
            <a:pPr marL="914400" lvl="1" indent="-457200">
              <a:buSzPct val="90000"/>
              <a:buFont typeface="Arial" panose="020B0604020202020204" pitchFamily="34" charset="0"/>
              <a:buAutoNum type="arabicPeriod"/>
            </a:pPr>
            <a:r>
              <a:rPr lang="en-US" altLang="en-US" sz="2400" dirty="0" smtClean="0"/>
              <a:t>NOAA must complete an Environmental Impact Statement (EIS) under National Environmental Protection Act </a:t>
            </a:r>
          </a:p>
          <a:p>
            <a:endParaRPr lang="en-US" altLang="en-US" sz="2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28600" y="0"/>
            <a:ext cx="8915400" cy="1193800"/>
          </a:xfrm>
        </p:spPr>
        <p:txBody>
          <a:bodyPr anchor="b"/>
          <a:lstStyle/>
          <a:p>
            <a:pPr eaLnBrk="1" hangingPunct="1">
              <a:spcBef>
                <a:spcPts val="1200"/>
              </a:spcBef>
              <a:spcAft>
                <a:spcPts val="300"/>
              </a:spcAft>
            </a:pPr>
            <a:r>
              <a:rPr lang="en-US" altLang="en-US" sz="3000" smtClean="0">
                <a:solidFill>
                  <a:schemeClr val="tx1"/>
                </a:solidFill>
                <a:latin typeface="Unangam Tunuu  Normal" panose="00000400000000000000" pitchFamily="2" charset="0"/>
                <a:cs typeface="Unangam Tunuu  Normal" panose="00000400000000000000" pitchFamily="2" charset="0"/>
              </a:rPr>
              <a:t/>
            </a:r>
            <a:br>
              <a:rPr lang="en-US" altLang="en-US" sz="3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MMPA Case Study: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Makah and gray whales</a:t>
            </a:r>
          </a:p>
        </p:txBody>
      </p:sp>
      <p:sp>
        <p:nvSpPr>
          <p:cNvPr id="33795"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80FB014F-D73F-4D2A-A135-D4D0D8542949}" type="slidenum">
              <a:rPr lang="en-US" altLang="en-US" sz="1400" smtClean="0">
                <a:solidFill>
                  <a:schemeClr val="tx1"/>
                </a:solidFill>
              </a:rPr>
              <a:pPr>
                <a:spcBef>
                  <a:spcPct val="0"/>
                </a:spcBef>
                <a:buClrTx/>
                <a:buSzTx/>
                <a:buFontTx/>
                <a:buNone/>
              </a:pPr>
              <a:t>13</a:t>
            </a:fld>
            <a:endParaRPr lang="en-US" altLang="en-US" sz="1400" smtClean="0">
              <a:solidFill>
                <a:schemeClr val="tx1"/>
              </a:solidFill>
            </a:endParaRPr>
          </a:p>
        </p:txBody>
      </p:sp>
      <p:sp>
        <p:nvSpPr>
          <p:cNvPr id="33796"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09DD17AF-75E2-4A09-9D69-A9B6EF2EBBE0}" type="slidenum">
              <a:rPr lang="en-US" altLang="en-US" sz="1400">
                <a:solidFill>
                  <a:schemeClr val="tx1"/>
                </a:solidFill>
              </a:rPr>
              <a:pPr algn="r" eaLnBrk="1" hangingPunct="1">
                <a:spcBef>
                  <a:spcPct val="0"/>
                </a:spcBef>
                <a:buClrTx/>
                <a:buSzTx/>
                <a:buFontTx/>
                <a:buNone/>
              </a:pPr>
              <a:t>13</a:t>
            </a:fld>
            <a:endParaRPr lang="en-US" altLang="en-US" sz="1400">
              <a:solidFill>
                <a:schemeClr val="tx1"/>
              </a:solidFill>
            </a:endParaRPr>
          </a:p>
        </p:txBody>
      </p:sp>
      <p:sp>
        <p:nvSpPr>
          <p:cNvPr id="33797"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Font typeface="Zapf Dingbats" charset="2"/>
              <a:buNone/>
            </a:pPr>
            <a:endParaRPr lang="en-US" altLang="en-US" sz="2800"/>
          </a:p>
        </p:txBody>
      </p:sp>
      <p:sp>
        <p:nvSpPr>
          <p:cNvPr id="33798" name="Text Placeholder 8"/>
          <p:cNvSpPr>
            <a:spLocks noGrp="1"/>
          </p:cNvSpPr>
          <p:nvPr>
            <p:ph type="body" sz="half" idx="3"/>
          </p:nvPr>
        </p:nvSpPr>
        <p:spPr>
          <a:xfrm>
            <a:off x="12700" y="1193800"/>
            <a:ext cx="8674100" cy="4902200"/>
          </a:xfrm>
        </p:spPr>
        <p:txBody>
          <a:bodyPr/>
          <a:lstStyle/>
          <a:p>
            <a:r>
              <a:rPr lang="en-US" altLang="en-US" sz="2800" dirty="0" smtClean="0"/>
              <a:t>2005 – Makah requests a waiver of the MMPA’s take moratorium</a:t>
            </a:r>
          </a:p>
          <a:p>
            <a:r>
              <a:rPr lang="en-US" altLang="en-US" sz="2800" smtClean="0"/>
              <a:t>2005 – NOAA Fisheries begins preparation of an Environmental Impact Statement (EIS) with public meetings</a:t>
            </a:r>
          </a:p>
          <a:p>
            <a:r>
              <a:rPr lang="en-US" altLang="en-US" sz="2800" dirty="0" smtClean="0"/>
              <a:t>2008 – NOAA Fisheries terminates their 2005 draft EIS and begins a new draft EIS in light of new information on gray whale population</a:t>
            </a:r>
          </a:p>
          <a:p>
            <a:r>
              <a:rPr lang="en-US" altLang="en-US" sz="2800" dirty="0" smtClean="0"/>
              <a:t>2015 – NOAA Fisheries releases a new draft EIS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28600" y="203200"/>
            <a:ext cx="8915400" cy="990600"/>
          </a:xfrm>
        </p:spPr>
        <p:txBody>
          <a:bodyPr anchor="b"/>
          <a:lstStyle/>
          <a:p>
            <a:pPr eaLnBrk="1" hangingPunct="1">
              <a:spcBef>
                <a:spcPts val="1200"/>
              </a:spcBef>
              <a:spcAft>
                <a:spcPts val="300"/>
              </a:spcAft>
            </a:pPr>
            <a:r>
              <a:rPr lang="en-US" altLang="en-US" sz="3000" smtClean="0">
                <a:solidFill>
                  <a:schemeClr val="tx1"/>
                </a:solidFill>
                <a:latin typeface="Unangam Tunuu  Normal" panose="00000400000000000000" pitchFamily="2" charset="0"/>
                <a:cs typeface="Unangam Tunuu  Normal" panose="00000400000000000000" pitchFamily="2" charset="0"/>
              </a:rPr>
              <a:t/>
            </a:r>
            <a:br>
              <a:rPr lang="en-US" altLang="en-US" sz="3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MMPA Case Study: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Makah and gray whales</a:t>
            </a:r>
          </a:p>
        </p:txBody>
      </p:sp>
      <p:sp>
        <p:nvSpPr>
          <p:cNvPr id="35843"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B43253C1-6FAF-469E-B72D-5F25D40F0320}" type="slidenum">
              <a:rPr lang="en-US" altLang="en-US" sz="1400" smtClean="0">
                <a:solidFill>
                  <a:schemeClr val="tx1"/>
                </a:solidFill>
              </a:rPr>
              <a:pPr>
                <a:spcBef>
                  <a:spcPct val="0"/>
                </a:spcBef>
                <a:buClrTx/>
                <a:buSzTx/>
                <a:buFontTx/>
                <a:buNone/>
              </a:pPr>
              <a:t>14</a:t>
            </a:fld>
            <a:endParaRPr lang="en-US" altLang="en-US" sz="1400" smtClean="0">
              <a:solidFill>
                <a:schemeClr val="tx1"/>
              </a:solidFill>
            </a:endParaRPr>
          </a:p>
        </p:txBody>
      </p:sp>
      <p:sp>
        <p:nvSpPr>
          <p:cNvPr id="35844"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9FB13A61-10EB-4095-9E0B-C42CA50E499B}" type="slidenum">
              <a:rPr lang="en-US" altLang="en-US" sz="1400">
                <a:solidFill>
                  <a:schemeClr val="tx1"/>
                </a:solidFill>
              </a:rPr>
              <a:pPr algn="r" eaLnBrk="1" hangingPunct="1">
                <a:spcBef>
                  <a:spcPct val="0"/>
                </a:spcBef>
                <a:buClrTx/>
                <a:buSzTx/>
                <a:buFontTx/>
                <a:buNone/>
              </a:pPr>
              <a:t>14</a:t>
            </a:fld>
            <a:endParaRPr lang="en-US" altLang="en-US" sz="1400">
              <a:solidFill>
                <a:schemeClr val="tx1"/>
              </a:solidFill>
            </a:endParaRPr>
          </a:p>
        </p:txBody>
      </p:sp>
      <p:sp>
        <p:nvSpPr>
          <p:cNvPr id="35845"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Font typeface="Zapf Dingbats" charset="2"/>
              <a:buNone/>
            </a:pPr>
            <a:endParaRPr lang="en-US" altLang="en-US" sz="2800"/>
          </a:p>
        </p:txBody>
      </p:sp>
      <p:sp>
        <p:nvSpPr>
          <p:cNvPr id="35846" name="Text Placeholder 8"/>
          <p:cNvSpPr>
            <a:spLocks noGrp="1"/>
          </p:cNvSpPr>
          <p:nvPr>
            <p:ph type="body" sz="half" idx="3"/>
          </p:nvPr>
        </p:nvSpPr>
        <p:spPr>
          <a:xfrm>
            <a:off x="228600" y="1193800"/>
            <a:ext cx="8674100" cy="4902200"/>
          </a:xfrm>
        </p:spPr>
        <p:txBody>
          <a:bodyPr/>
          <a:lstStyle/>
          <a:p>
            <a:r>
              <a:rPr lang="en-US" altLang="en-US" smtClean="0"/>
              <a:t>What do you think are the issues?</a:t>
            </a:r>
          </a:p>
          <a:p>
            <a:r>
              <a:rPr lang="en-US" altLang="en-US" smtClean="0"/>
              <a:t>What are the perspectives of the different groups involved?</a:t>
            </a:r>
          </a:p>
          <a:p>
            <a:pPr lvl="1"/>
            <a:r>
              <a:rPr lang="en-US" altLang="en-US" smtClean="0"/>
              <a:t>Makah</a:t>
            </a:r>
          </a:p>
          <a:p>
            <a:pPr lvl="1"/>
            <a:r>
              <a:rPr lang="en-US" altLang="en-US" smtClean="0"/>
              <a:t>U.S. Government (NOAA)</a:t>
            </a:r>
          </a:p>
          <a:p>
            <a:pPr lvl="1"/>
            <a:r>
              <a:rPr lang="en-US" altLang="en-US" smtClean="0"/>
              <a:t>U.S. Government (Courts)</a:t>
            </a:r>
          </a:p>
          <a:p>
            <a:pPr lvl="1"/>
            <a:r>
              <a:rPr lang="en-US" altLang="en-US" smtClean="0"/>
              <a:t>Animal rights groups</a:t>
            </a:r>
          </a:p>
          <a:p>
            <a:pPr lvl="1"/>
            <a:r>
              <a:rPr lang="en-US" altLang="en-US" smtClean="0"/>
              <a:t>Others?</a:t>
            </a:r>
          </a:p>
          <a:p>
            <a:r>
              <a:rPr lang="en-US" altLang="en-US" smtClean="0"/>
              <a:t>What are possible courses of action?</a:t>
            </a:r>
          </a:p>
        </p:txBody>
      </p:sp>
      <p:pic>
        <p:nvPicPr>
          <p:cNvPr id="3584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6850" y="2509838"/>
            <a:ext cx="3746500" cy="256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5276850" y="4808538"/>
            <a:ext cx="2011363" cy="261937"/>
          </a:xfrm>
          <a:prstGeom prst="rect">
            <a:avLst/>
          </a:prstGeom>
        </p:spPr>
        <p:txBody>
          <a:bodyPr wrap="none">
            <a:spAutoFit/>
          </a:bodyPr>
          <a:lstStyle/>
          <a:p>
            <a:pPr>
              <a:defRPr/>
            </a:pPr>
            <a:r>
              <a:rPr lang="en-US" sz="1100" dirty="0">
                <a:solidFill>
                  <a:schemeClr val="accent3"/>
                </a:solidFill>
                <a:latin typeface="Arial" charset="0"/>
                <a:ea typeface="ＭＳ Ｐゴシック" charset="-128"/>
              </a:rPr>
              <a:t>Photo: Chris Johnson, NOAA</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28600" y="203200"/>
            <a:ext cx="8915400" cy="990600"/>
          </a:xfrm>
        </p:spPr>
        <p:txBody>
          <a:bodyPr anchor="b"/>
          <a:lstStyle/>
          <a:p>
            <a:pPr eaLnBrk="1" hangingPunct="1">
              <a:spcBef>
                <a:spcPts val="1200"/>
              </a:spcBef>
              <a:spcAft>
                <a:spcPts val="300"/>
              </a:spcAft>
            </a:pPr>
            <a:r>
              <a:rPr lang="en-US" altLang="en-US" sz="3000" smtClean="0">
                <a:solidFill>
                  <a:schemeClr val="tx1"/>
                </a:solidFill>
                <a:latin typeface="Unangam Tunuu  Normal" panose="00000400000000000000" pitchFamily="2" charset="0"/>
                <a:cs typeface="Unangam Tunuu  Normal" panose="00000400000000000000" pitchFamily="2" charset="0"/>
              </a:rPr>
              <a:t/>
            </a:r>
            <a:br>
              <a:rPr lang="en-US" altLang="en-US" sz="3000" smtClean="0">
                <a:solidFill>
                  <a:schemeClr val="tx1"/>
                </a:solidFill>
                <a:latin typeface="Unangam Tunuu  Normal" panose="00000400000000000000" pitchFamily="2" charset="0"/>
                <a:cs typeface="Unangam Tunuu  Normal" panose="00000400000000000000" pitchFamily="2" charset="0"/>
              </a:rPr>
            </a:br>
            <a:r>
              <a:rPr lang="en-US" altLang="en-US" smtClean="0">
                <a:solidFill>
                  <a:schemeClr val="tx1"/>
                </a:solidFill>
                <a:latin typeface="Unangam Tunuu  Normal" panose="00000400000000000000" pitchFamily="2" charset="0"/>
                <a:cs typeface="Unangam Tunuu  Normal" panose="00000400000000000000" pitchFamily="2" charset="0"/>
              </a:rPr>
              <a:t>MMPA Case Study: Pribilof Islanders and Northern fur seals</a:t>
            </a:r>
          </a:p>
        </p:txBody>
      </p:sp>
      <p:sp>
        <p:nvSpPr>
          <p:cNvPr id="37891"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1188B3F9-EAF6-45CF-900E-E4B7746679EF}" type="slidenum">
              <a:rPr lang="en-US" altLang="en-US" sz="1400" smtClean="0">
                <a:solidFill>
                  <a:schemeClr val="tx1"/>
                </a:solidFill>
              </a:rPr>
              <a:pPr>
                <a:spcBef>
                  <a:spcPct val="0"/>
                </a:spcBef>
                <a:buClrTx/>
                <a:buSzTx/>
                <a:buFontTx/>
                <a:buNone/>
              </a:pPr>
              <a:t>15</a:t>
            </a:fld>
            <a:endParaRPr lang="en-US" altLang="en-US" sz="1400" smtClean="0">
              <a:solidFill>
                <a:schemeClr val="tx1"/>
              </a:solidFill>
            </a:endParaRPr>
          </a:p>
        </p:txBody>
      </p:sp>
      <p:sp>
        <p:nvSpPr>
          <p:cNvPr id="37892"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E7E509BC-B654-4829-BE9E-0CC71034E5CC}" type="slidenum">
              <a:rPr lang="en-US" altLang="en-US" sz="1400">
                <a:solidFill>
                  <a:schemeClr val="tx1"/>
                </a:solidFill>
              </a:rPr>
              <a:pPr algn="r" eaLnBrk="1" hangingPunct="1">
                <a:spcBef>
                  <a:spcPct val="0"/>
                </a:spcBef>
                <a:buClrTx/>
                <a:buSzTx/>
                <a:buFontTx/>
                <a:buNone/>
              </a:pPr>
              <a:t>15</a:t>
            </a:fld>
            <a:endParaRPr lang="en-US" altLang="en-US" sz="1400">
              <a:solidFill>
                <a:schemeClr val="tx1"/>
              </a:solidFill>
            </a:endParaRPr>
          </a:p>
        </p:txBody>
      </p:sp>
      <p:sp>
        <p:nvSpPr>
          <p:cNvPr id="37893"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Font typeface="Zapf Dingbats" charset="2"/>
              <a:buNone/>
            </a:pPr>
            <a:endParaRPr lang="en-US" altLang="en-US" sz="2800"/>
          </a:p>
        </p:txBody>
      </p:sp>
      <p:sp>
        <p:nvSpPr>
          <p:cNvPr id="37894" name="Text Placeholder 8"/>
          <p:cNvSpPr>
            <a:spLocks noGrp="1"/>
          </p:cNvSpPr>
          <p:nvPr>
            <p:ph type="body" sz="half" idx="3"/>
          </p:nvPr>
        </p:nvSpPr>
        <p:spPr>
          <a:xfrm>
            <a:off x="2820988" y="1471613"/>
            <a:ext cx="6094412" cy="4573587"/>
          </a:xfrm>
        </p:spPr>
        <p:txBody>
          <a:bodyPr/>
          <a:lstStyle/>
          <a:p>
            <a:r>
              <a:rPr lang="en-US" altLang="en-US" sz="2800" dirty="0" smtClean="0"/>
              <a:t>Pribilof Islands – in the central Bering Sea, Alaska</a:t>
            </a:r>
          </a:p>
          <a:p>
            <a:r>
              <a:rPr lang="en-US" altLang="en-US" sz="2800" dirty="0" err="1" smtClean="0"/>
              <a:t>Unangan</a:t>
            </a:r>
            <a:r>
              <a:rPr lang="en-US" altLang="en-US" sz="2800" dirty="0" smtClean="0"/>
              <a:t> have hunted northern fur seals and other marine mammals in the Aleutian Islands for thousands of years</a:t>
            </a:r>
          </a:p>
          <a:p>
            <a:r>
              <a:rPr lang="en-US" altLang="en-US" sz="2800" dirty="0" smtClean="0"/>
              <a:t>Russian fur traders forcibly relocated </a:t>
            </a:r>
            <a:r>
              <a:rPr lang="en-US" altLang="en-US" sz="2800" dirty="0" err="1" smtClean="0"/>
              <a:t>Unangan</a:t>
            </a:r>
            <a:r>
              <a:rPr lang="en-US" altLang="en-US" sz="2800" dirty="0" smtClean="0"/>
              <a:t> in mid-1700s to the Pribilof Islands to harvest fur seals on land</a:t>
            </a:r>
          </a:p>
          <a:p>
            <a:endParaRPr lang="en-US" altLang="en-US" sz="2400" dirty="0" smtClean="0"/>
          </a:p>
        </p:txBody>
      </p:sp>
      <p:sp>
        <p:nvSpPr>
          <p:cNvPr id="37895" name="AutoShape 2" descr="Image result for makah nation map"/>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1800">
              <a:solidFill>
                <a:schemeClr val="tx1"/>
              </a:solidFill>
            </a:endParaRPr>
          </a:p>
        </p:txBody>
      </p:sp>
      <p:sp>
        <p:nvSpPr>
          <p:cNvPr id="37896" name="AutoShape 4" descr="Image result for makah nation map"/>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1800">
              <a:solidFill>
                <a:schemeClr val="tx1"/>
              </a:solidFill>
            </a:endParaRPr>
          </a:p>
        </p:txBody>
      </p:sp>
      <p:sp>
        <p:nvSpPr>
          <p:cNvPr id="37897" name="AutoShape 2" descr="Image result for pribilof islands map"/>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1800">
              <a:solidFill>
                <a:schemeClr val="tx1"/>
              </a:solidFill>
            </a:endParaRPr>
          </a:p>
        </p:txBody>
      </p:sp>
      <p:sp>
        <p:nvSpPr>
          <p:cNvPr id="37898" name="AutoShape 4" descr="Image result for pribilof islands map"/>
          <p:cNvSpPr>
            <a:spLocks noChangeAspect="1" noChangeArrowheads="1"/>
          </p:cNvSpPr>
          <p:nvPr/>
        </p:nvSpPr>
        <p:spPr bwMode="auto">
          <a:xfrm>
            <a:off x="612775" y="3127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1800">
              <a:solidFill>
                <a:schemeClr val="tx1"/>
              </a:solidFill>
            </a:endParaRPr>
          </a:p>
        </p:txBody>
      </p:sp>
      <p:pic>
        <p:nvPicPr>
          <p:cNvPr id="3789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863" y="2384425"/>
            <a:ext cx="2598737"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0" y="-107950"/>
            <a:ext cx="9283700" cy="1219200"/>
          </a:xfrm>
        </p:spPr>
        <p:txBody>
          <a:bodyPr anchor="b"/>
          <a:lstStyle/>
          <a:p>
            <a:pPr eaLnBrk="1" hangingPunct="1"/>
            <a:r>
              <a:rPr lang="en-US" altLang="en-US" smtClean="0">
                <a:solidFill>
                  <a:schemeClr val="tx1"/>
                </a:solidFill>
                <a:latin typeface="Unangam Tunuu  Normal" panose="00000400000000000000" pitchFamily="2" charset="0"/>
                <a:cs typeface="Unangam Tunuu  Normal" panose="00000400000000000000" pitchFamily="2" charset="0"/>
              </a:rPr>
              <a:t/>
            </a:r>
            <a:br>
              <a:rPr lang="en-US" altLang="en-US" smtClean="0">
                <a:solidFill>
                  <a:schemeClr val="tx1"/>
                </a:solidFill>
                <a:latin typeface="Unangam Tunuu  Normal" panose="00000400000000000000" pitchFamily="2" charset="0"/>
                <a:cs typeface="Unangam Tunuu  Normal" panose="00000400000000000000" pitchFamily="2" charset="0"/>
              </a:rPr>
            </a:br>
            <a:r>
              <a:rPr lang="en-US" altLang="en-US" smtClean="0">
                <a:solidFill>
                  <a:schemeClr val="tx1"/>
                </a:solidFill>
                <a:latin typeface="Unangam Tunuu  Normal" panose="00000400000000000000" pitchFamily="2" charset="0"/>
                <a:cs typeface="Unangam Tunuu  Normal" panose="00000400000000000000" pitchFamily="2" charset="0"/>
              </a:rPr>
              <a:t>MMPA Case Study: Pribilof Islanders</a:t>
            </a:r>
            <a:br>
              <a:rPr lang="en-US" altLang="en-US" smtClean="0">
                <a:solidFill>
                  <a:schemeClr val="tx1"/>
                </a:solidFill>
                <a:latin typeface="Unangam Tunuu  Normal" panose="00000400000000000000" pitchFamily="2" charset="0"/>
                <a:cs typeface="Unangam Tunuu  Normal" panose="00000400000000000000" pitchFamily="2" charset="0"/>
              </a:rPr>
            </a:br>
            <a:r>
              <a:rPr lang="en-US" altLang="en-US" smtClean="0">
                <a:solidFill>
                  <a:schemeClr val="tx1"/>
                </a:solidFill>
                <a:latin typeface="Unangam Tunuu  Normal" panose="00000400000000000000" pitchFamily="2" charset="0"/>
                <a:cs typeface="Unangam Tunuu  Normal" panose="00000400000000000000" pitchFamily="2" charset="0"/>
              </a:rPr>
              <a:t>  and Northern fur seals</a:t>
            </a:r>
          </a:p>
        </p:txBody>
      </p:sp>
      <p:sp>
        <p:nvSpPr>
          <p:cNvPr id="39939" name="Text Placeholder 7"/>
          <p:cNvSpPr>
            <a:spLocks noGrp="1"/>
          </p:cNvSpPr>
          <p:nvPr>
            <p:ph type="body" sz="half" idx="3"/>
          </p:nvPr>
        </p:nvSpPr>
        <p:spPr>
          <a:xfrm>
            <a:off x="228600" y="1219200"/>
            <a:ext cx="8915400" cy="4835525"/>
          </a:xfrm>
        </p:spPr>
        <p:txBody>
          <a:bodyPr/>
          <a:lstStyle/>
          <a:p>
            <a:r>
              <a:rPr lang="en-US" altLang="en-US" sz="2800" smtClean="0"/>
              <a:t>Land-based subsistence harvests by the Unangan on the Pribilof Islands provided food necessary for survival through the Bering Sea winters</a:t>
            </a:r>
          </a:p>
          <a:p>
            <a:r>
              <a:rPr lang="en-US" altLang="en-US" sz="2800" smtClean="0"/>
              <a:t>Late 1800s - Numbers of fur seals declined dramatically due to pelagic sealing after the U.S. purchased Alaska from Russia</a:t>
            </a:r>
          </a:p>
          <a:p>
            <a:r>
              <a:rPr lang="en-US" altLang="en-US" sz="2800" smtClean="0"/>
              <a:t>1891 - Unangan voluntarily ended pup harvests on the Pribilof Islands to help recover the fur seal herd</a:t>
            </a:r>
          </a:p>
          <a:p>
            <a:endParaRPr lang="en-US" altLang="en-US" sz="2800" smtClean="0"/>
          </a:p>
          <a:p>
            <a:pPr>
              <a:buFont typeface="Zapf Dingbats" charset="2"/>
              <a:buNone/>
            </a:pPr>
            <a:endParaRPr lang="en-US" altLang="en-US" sz="2800" smtClean="0"/>
          </a:p>
        </p:txBody>
      </p:sp>
      <p:sp>
        <p:nvSpPr>
          <p:cNvPr id="39940"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45533CA2-FE47-4D22-9249-49CDAEA1AE29}" type="slidenum">
              <a:rPr lang="en-US" altLang="en-US" sz="1400" smtClean="0">
                <a:solidFill>
                  <a:schemeClr val="tx1"/>
                </a:solidFill>
              </a:rPr>
              <a:pPr>
                <a:spcBef>
                  <a:spcPct val="0"/>
                </a:spcBef>
                <a:buClrTx/>
                <a:buSzTx/>
                <a:buFontTx/>
                <a:buNone/>
              </a:pPr>
              <a:t>16</a:t>
            </a:fld>
            <a:endParaRPr lang="en-US" altLang="en-US" sz="1400" smtClean="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28600" y="0"/>
            <a:ext cx="8686800" cy="1219200"/>
          </a:xfrm>
        </p:spPr>
        <p:txBody>
          <a:bodyPr anchor="b"/>
          <a:lstStyle/>
          <a:p>
            <a:pPr eaLnBrk="1" hangingPunct="1"/>
            <a:r>
              <a:rPr lang="en-US" altLang="en-US" sz="4000" smtClean="0">
                <a:solidFill>
                  <a:schemeClr val="tx1"/>
                </a:solidFill>
                <a:latin typeface="Unangam Tunuu  Normal" panose="00000400000000000000" pitchFamily="2" charset="0"/>
                <a:cs typeface="Unangam Tunuu  Normal" panose="00000400000000000000" pitchFamily="2" charset="0"/>
              </a:rPr>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MMPA Case Study: Pribilof Islands  and Northern fur seals</a:t>
            </a:r>
          </a:p>
        </p:txBody>
      </p:sp>
      <p:sp>
        <p:nvSpPr>
          <p:cNvPr id="41987" name="Text Placeholder 7"/>
          <p:cNvSpPr>
            <a:spLocks noGrp="1"/>
          </p:cNvSpPr>
          <p:nvPr>
            <p:ph type="body" sz="half" idx="3"/>
          </p:nvPr>
        </p:nvSpPr>
        <p:spPr>
          <a:xfrm>
            <a:off x="228600" y="1219200"/>
            <a:ext cx="8915400" cy="4835525"/>
          </a:xfrm>
        </p:spPr>
        <p:txBody>
          <a:bodyPr/>
          <a:lstStyle/>
          <a:p>
            <a:r>
              <a:rPr lang="en-US" altLang="en-US" sz="2800" smtClean="0"/>
              <a:t>Fur Seal Treaty of 1911 ends pelagic sealing and fur seal population begins to recover</a:t>
            </a:r>
          </a:p>
          <a:p>
            <a:r>
              <a:rPr lang="en-US" altLang="en-US" sz="2800" smtClean="0"/>
              <a:t>Treasury Agents permanently end the pup harvest despite the fact that the stock is recovering</a:t>
            </a:r>
          </a:p>
          <a:p>
            <a:r>
              <a:rPr lang="en-US" altLang="en-US" sz="2800" smtClean="0"/>
              <a:t>Fur Seal Act of 1966 grants “Indians, Aleuts, and Eskimos, who dwell on the coast of the North Pacific Ocean” the right to take fur seals and dispose of their skins</a:t>
            </a:r>
          </a:p>
          <a:p>
            <a:endParaRPr lang="en-US" altLang="en-US" sz="2800" smtClean="0"/>
          </a:p>
          <a:p>
            <a:pPr>
              <a:buFont typeface="Zapf Dingbats" charset="2"/>
              <a:buNone/>
            </a:pPr>
            <a:endParaRPr lang="en-US" altLang="en-US" sz="2800" smtClean="0"/>
          </a:p>
        </p:txBody>
      </p:sp>
      <p:sp>
        <p:nvSpPr>
          <p:cNvPr id="41988"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23F6A54C-08CC-4FF8-B751-1735E3420091}" type="slidenum">
              <a:rPr lang="en-US" altLang="en-US" sz="1400" smtClean="0">
                <a:solidFill>
                  <a:schemeClr val="tx1"/>
                </a:solidFill>
              </a:rPr>
              <a:pPr>
                <a:spcBef>
                  <a:spcPct val="0"/>
                </a:spcBef>
                <a:buClrTx/>
                <a:buSzTx/>
                <a:buFontTx/>
                <a:buNone/>
              </a:pPr>
              <a:t>17</a:t>
            </a:fld>
            <a:endParaRPr lang="en-US" altLang="en-US" sz="1400" smtClean="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28600" y="0"/>
            <a:ext cx="8686800" cy="1219200"/>
          </a:xfrm>
        </p:spPr>
        <p:txBody>
          <a:bodyPr anchor="b"/>
          <a:lstStyle/>
          <a:p>
            <a:pPr eaLnBrk="1" hangingPunct="1"/>
            <a:r>
              <a:rPr lang="en-US" altLang="en-US" sz="4000" smtClean="0">
                <a:solidFill>
                  <a:schemeClr val="tx1"/>
                </a:solidFill>
                <a:latin typeface="Unangam Tunuu  Normal" panose="00000400000000000000" pitchFamily="2" charset="0"/>
                <a:cs typeface="Unangam Tunuu  Normal" panose="00000400000000000000" pitchFamily="2" charset="0"/>
              </a:rPr>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MMPA Case Study: Pribilof Islands  and Northern fur seals</a:t>
            </a:r>
          </a:p>
        </p:txBody>
      </p:sp>
      <p:sp>
        <p:nvSpPr>
          <p:cNvPr id="44035" name="Text Placeholder 7"/>
          <p:cNvSpPr>
            <a:spLocks noGrp="1"/>
          </p:cNvSpPr>
          <p:nvPr>
            <p:ph type="body" sz="half" idx="3"/>
          </p:nvPr>
        </p:nvSpPr>
        <p:spPr>
          <a:xfrm>
            <a:off x="228600" y="1455738"/>
            <a:ext cx="8686800" cy="4851400"/>
          </a:xfrm>
        </p:spPr>
        <p:txBody>
          <a:bodyPr/>
          <a:lstStyle/>
          <a:p>
            <a:r>
              <a:rPr lang="en-US" altLang="en-US" sz="2800" dirty="0" smtClean="0"/>
              <a:t>After the commercial harvests ended in 1973 and 1984, Pribilof Islanders were allowed to continue a subsistence harvest under an emergency rule of the 1966 Fur Seal Act</a:t>
            </a:r>
          </a:p>
          <a:p>
            <a:r>
              <a:rPr lang="en-US" altLang="en-US" sz="2800" dirty="0" smtClean="0"/>
              <a:t>1988 Pribilof Island fur seals listed as depleted under the MMPA giving NOAA the authority to regulate the harvest</a:t>
            </a:r>
          </a:p>
          <a:p>
            <a:r>
              <a:rPr lang="en-US" altLang="en-US" sz="2800" dirty="0" smtClean="0"/>
              <a:t>Pribilof Islanders and NOAA enter into a co-management agreement for the harvest</a:t>
            </a:r>
          </a:p>
        </p:txBody>
      </p:sp>
      <p:sp>
        <p:nvSpPr>
          <p:cNvPr id="44036"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69A97321-8E48-41E7-B69A-F831FF2765E1}" type="slidenum">
              <a:rPr lang="en-US" altLang="en-US" sz="1400" smtClean="0">
                <a:solidFill>
                  <a:schemeClr val="tx1"/>
                </a:solidFill>
              </a:rPr>
              <a:pPr>
                <a:spcBef>
                  <a:spcPct val="0"/>
                </a:spcBef>
                <a:buClrTx/>
                <a:buSzTx/>
                <a:buFontTx/>
                <a:buNone/>
              </a:pPr>
              <a:t>18</a:t>
            </a:fld>
            <a:endParaRPr lang="en-US" altLang="en-US" sz="1400" smtClean="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28600" y="0"/>
            <a:ext cx="8686800" cy="1219200"/>
          </a:xfrm>
        </p:spPr>
        <p:txBody>
          <a:bodyPr anchor="b"/>
          <a:lstStyle/>
          <a:p>
            <a:pPr eaLnBrk="1" hangingPunct="1"/>
            <a:r>
              <a:rPr lang="en-US" altLang="en-US" sz="4000" smtClean="0">
                <a:solidFill>
                  <a:schemeClr val="tx1"/>
                </a:solidFill>
                <a:latin typeface="Unangam Tunuu  Normal" panose="00000400000000000000" pitchFamily="2" charset="0"/>
                <a:cs typeface="Unangam Tunuu  Normal" panose="00000400000000000000" pitchFamily="2" charset="0"/>
              </a:rPr>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MMPA Case Study: Pribilof Islands  and Northern fur seals</a:t>
            </a:r>
          </a:p>
        </p:txBody>
      </p:sp>
      <p:sp>
        <p:nvSpPr>
          <p:cNvPr id="46083" name="Text Placeholder 7"/>
          <p:cNvSpPr>
            <a:spLocks noGrp="1"/>
          </p:cNvSpPr>
          <p:nvPr>
            <p:ph type="body" sz="half" idx="3"/>
          </p:nvPr>
        </p:nvSpPr>
        <p:spPr>
          <a:xfrm>
            <a:off x="228600" y="1455738"/>
            <a:ext cx="8686800" cy="2620962"/>
          </a:xfrm>
        </p:spPr>
        <p:txBody>
          <a:bodyPr/>
          <a:lstStyle/>
          <a:p>
            <a:r>
              <a:rPr lang="en-US" altLang="en-US" sz="2800" dirty="0" smtClean="0"/>
              <a:t>The </a:t>
            </a:r>
            <a:r>
              <a:rPr lang="en-US" altLang="en-US" sz="2800" dirty="0" err="1" smtClean="0"/>
              <a:t>Unangam</a:t>
            </a:r>
            <a:r>
              <a:rPr lang="en-US" altLang="en-US" sz="2800" dirty="0" smtClean="0"/>
              <a:t> communities of St. George (2006) and St. Paul (2007) submit a petition to NOAA asking to revise the regulations and allow a fall fur seal pups harvest</a:t>
            </a:r>
          </a:p>
          <a:p>
            <a:r>
              <a:rPr lang="en-US" altLang="en-US" sz="2800" dirty="0" smtClean="0"/>
              <a:t>2014 – NMFS created a second harvest season on St. George Island (from September 16-November 30), authorizing the harvest of up to 150 male pups</a:t>
            </a:r>
          </a:p>
          <a:p>
            <a:r>
              <a:rPr lang="en-US" altLang="en-US" sz="2800" dirty="0" smtClean="0"/>
              <a:t>St. Paul petition still being negotiated</a:t>
            </a:r>
          </a:p>
        </p:txBody>
      </p:sp>
      <p:sp>
        <p:nvSpPr>
          <p:cNvPr id="46084"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76E9B90F-B761-4F6A-8308-5B8E4ABA6AAF}" type="slidenum">
              <a:rPr lang="en-US" altLang="en-US" sz="1400" smtClean="0">
                <a:solidFill>
                  <a:schemeClr val="tx1"/>
                </a:solidFill>
              </a:rPr>
              <a:pPr>
                <a:spcBef>
                  <a:spcPct val="0"/>
                </a:spcBef>
                <a:buClrTx/>
                <a:buSzTx/>
                <a:buFontTx/>
                <a:buNone/>
              </a:pPr>
              <a:t>19</a:t>
            </a:fld>
            <a:endParaRPr lang="en-US" altLang="en-US" sz="1400" smtClean="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28600" y="203200"/>
            <a:ext cx="8915400" cy="990600"/>
          </a:xfrm>
        </p:spPr>
        <p:txBody>
          <a:bodyPr anchor="b"/>
          <a:lstStyle/>
          <a:p>
            <a:pPr eaLnBrk="1" hangingPunct="1">
              <a:spcBef>
                <a:spcPts val="1200"/>
              </a:spcBef>
              <a:spcAft>
                <a:spcPts val="300"/>
              </a:spcAft>
            </a:pPr>
            <a:r>
              <a:rPr lang="en-US" altLang="en-US" sz="3000" smtClean="0">
                <a:solidFill>
                  <a:schemeClr val="tx1"/>
                </a:solidFill>
                <a:latin typeface="Unangam Tunuu  Normal" panose="00000400000000000000" pitchFamily="2" charset="0"/>
                <a:cs typeface="Unangam Tunuu  Normal" panose="00000400000000000000" pitchFamily="2" charset="0"/>
              </a:rPr>
              <a:t/>
            </a:r>
            <a:br>
              <a:rPr lang="en-US" altLang="en-US" sz="3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MMPA Case Study: Pribilof Islanders and Fur Seals</a:t>
            </a:r>
          </a:p>
        </p:txBody>
      </p:sp>
      <p:sp>
        <p:nvSpPr>
          <p:cNvPr id="48131"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A2DEE42A-CBD7-4083-85D6-3B6FB23F4399}" type="slidenum">
              <a:rPr lang="en-US" altLang="en-US" sz="1400" smtClean="0">
                <a:solidFill>
                  <a:schemeClr val="tx1"/>
                </a:solidFill>
              </a:rPr>
              <a:pPr>
                <a:spcBef>
                  <a:spcPct val="0"/>
                </a:spcBef>
                <a:buClrTx/>
                <a:buSzTx/>
                <a:buFontTx/>
                <a:buNone/>
              </a:pPr>
              <a:t>20</a:t>
            </a:fld>
            <a:endParaRPr lang="en-US" altLang="en-US" sz="1400" smtClean="0">
              <a:solidFill>
                <a:schemeClr val="tx1"/>
              </a:solidFill>
            </a:endParaRPr>
          </a:p>
        </p:txBody>
      </p:sp>
      <p:sp>
        <p:nvSpPr>
          <p:cNvPr id="48132"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6BE79FCD-A59C-42C3-ABBC-B62A3DC48F15}" type="slidenum">
              <a:rPr lang="en-US" altLang="en-US" sz="1400">
                <a:solidFill>
                  <a:schemeClr val="tx1"/>
                </a:solidFill>
              </a:rPr>
              <a:pPr algn="r" eaLnBrk="1" hangingPunct="1">
                <a:spcBef>
                  <a:spcPct val="0"/>
                </a:spcBef>
                <a:buClrTx/>
                <a:buSzTx/>
                <a:buFontTx/>
                <a:buNone/>
              </a:pPr>
              <a:t>20</a:t>
            </a:fld>
            <a:endParaRPr lang="en-US" altLang="en-US" sz="1400">
              <a:solidFill>
                <a:schemeClr val="tx1"/>
              </a:solidFill>
            </a:endParaRPr>
          </a:p>
        </p:txBody>
      </p:sp>
      <p:sp>
        <p:nvSpPr>
          <p:cNvPr id="48133"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Font typeface="Zapf Dingbats" charset="2"/>
              <a:buNone/>
            </a:pPr>
            <a:endParaRPr lang="en-US" altLang="en-US" sz="2800"/>
          </a:p>
        </p:txBody>
      </p:sp>
      <p:sp>
        <p:nvSpPr>
          <p:cNvPr id="48134" name="Text Placeholder 8"/>
          <p:cNvSpPr>
            <a:spLocks noGrp="1"/>
          </p:cNvSpPr>
          <p:nvPr>
            <p:ph type="body" sz="half" idx="3"/>
          </p:nvPr>
        </p:nvSpPr>
        <p:spPr>
          <a:xfrm>
            <a:off x="12700" y="1193800"/>
            <a:ext cx="8674100" cy="4902200"/>
          </a:xfrm>
        </p:spPr>
        <p:txBody>
          <a:bodyPr/>
          <a:lstStyle/>
          <a:p>
            <a:r>
              <a:rPr lang="en-US" altLang="en-US" smtClean="0"/>
              <a:t>What do you think are the issues?</a:t>
            </a:r>
          </a:p>
          <a:p>
            <a:r>
              <a:rPr lang="en-US" altLang="en-US" smtClean="0"/>
              <a:t>What are the perspectives of the different groups involved?</a:t>
            </a:r>
          </a:p>
          <a:p>
            <a:pPr lvl="1"/>
            <a:r>
              <a:rPr lang="en-US" altLang="en-US" smtClean="0"/>
              <a:t>Pribilof Islanders</a:t>
            </a:r>
          </a:p>
          <a:p>
            <a:pPr lvl="1"/>
            <a:r>
              <a:rPr lang="en-US" altLang="en-US" smtClean="0"/>
              <a:t>U.S. Government (NOAA)</a:t>
            </a:r>
          </a:p>
          <a:p>
            <a:pPr lvl="1"/>
            <a:r>
              <a:rPr lang="en-US" altLang="en-US" smtClean="0"/>
              <a:t>Animal rights groups</a:t>
            </a:r>
          </a:p>
          <a:p>
            <a:pPr lvl="1"/>
            <a:r>
              <a:rPr lang="en-US" altLang="en-US" smtClean="0"/>
              <a:t>Others?</a:t>
            </a:r>
          </a:p>
          <a:p>
            <a:r>
              <a:rPr lang="en-US" altLang="en-US" smtClean="0"/>
              <a:t>What are possible courses of action?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28600" y="0"/>
            <a:ext cx="8915400" cy="1219200"/>
          </a:xfrm>
        </p:spPr>
        <p:txBody>
          <a:bodyPr anchor="b"/>
          <a:lstStyle/>
          <a:p>
            <a:pPr eaLnBrk="1" hangingPunct="1"/>
            <a:r>
              <a:rPr lang="en-US" altLang="en-US" sz="4000" smtClean="0">
                <a:solidFill>
                  <a:schemeClr val="tx1"/>
                </a:solidFill>
                <a:latin typeface="Unangam Tunuu  Normal" panose="00000400000000000000" pitchFamily="2" charset="0"/>
                <a:cs typeface="Unangam Tunuu  Normal" panose="00000400000000000000" pitchFamily="2" charset="0"/>
              </a:rPr>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Summary</a:t>
            </a:r>
          </a:p>
        </p:txBody>
      </p:sp>
      <p:sp>
        <p:nvSpPr>
          <p:cNvPr id="50179" name="Text Placeholder 7"/>
          <p:cNvSpPr>
            <a:spLocks noGrp="1"/>
          </p:cNvSpPr>
          <p:nvPr>
            <p:ph type="body" sz="half" idx="3"/>
          </p:nvPr>
        </p:nvSpPr>
        <p:spPr>
          <a:xfrm>
            <a:off x="114300" y="1265238"/>
            <a:ext cx="8816975" cy="4699000"/>
          </a:xfrm>
        </p:spPr>
        <p:txBody>
          <a:bodyPr/>
          <a:lstStyle/>
          <a:p>
            <a:pPr>
              <a:lnSpc>
                <a:spcPct val="80000"/>
              </a:lnSpc>
              <a:spcAft>
                <a:spcPts val="600"/>
              </a:spcAft>
            </a:pPr>
            <a:r>
              <a:rPr lang="en-US" altLang="en-US" sz="2800" smtClean="0"/>
              <a:t>MMPA created to protect marine mammal stocks in US waters</a:t>
            </a:r>
          </a:p>
          <a:p>
            <a:pPr>
              <a:lnSpc>
                <a:spcPct val="80000"/>
              </a:lnSpc>
              <a:spcAft>
                <a:spcPts val="600"/>
              </a:spcAft>
            </a:pPr>
            <a:r>
              <a:rPr lang="en-US" altLang="en-US" sz="2800" smtClean="0"/>
              <a:t>Created an ecosystem approach to managing populations</a:t>
            </a:r>
          </a:p>
          <a:p>
            <a:pPr>
              <a:lnSpc>
                <a:spcPct val="80000"/>
              </a:lnSpc>
              <a:spcAft>
                <a:spcPts val="600"/>
              </a:spcAft>
            </a:pPr>
            <a:r>
              <a:rPr lang="en-US" altLang="en-US" sz="2800" smtClean="0"/>
              <a:t>Created permitting process for exceptions</a:t>
            </a:r>
          </a:p>
          <a:p>
            <a:pPr>
              <a:lnSpc>
                <a:spcPct val="80000"/>
              </a:lnSpc>
              <a:spcAft>
                <a:spcPts val="600"/>
              </a:spcAft>
            </a:pPr>
            <a:r>
              <a:rPr lang="en-US" altLang="en-US" sz="2800" smtClean="0"/>
              <a:t>Many stocks such as the gray whale have recovered under the MMPA</a:t>
            </a:r>
          </a:p>
          <a:p>
            <a:pPr>
              <a:lnSpc>
                <a:spcPct val="80000"/>
              </a:lnSpc>
              <a:spcAft>
                <a:spcPts val="600"/>
              </a:spcAft>
            </a:pPr>
            <a:r>
              <a:rPr lang="en-US" altLang="en-US" sz="2800" smtClean="0"/>
              <a:t>Northern fur seal population is still declining</a:t>
            </a:r>
          </a:p>
          <a:p>
            <a:pPr>
              <a:lnSpc>
                <a:spcPct val="80000"/>
              </a:lnSpc>
              <a:spcAft>
                <a:spcPts val="600"/>
              </a:spcAft>
            </a:pPr>
            <a:r>
              <a:rPr lang="en-US" altLang="en-US" sz="2800" smtClean="0"/>
              <a:t>Not all decisions are made based on biological data</a:t>
            </a:r>
          </a:p>
          <a:p>
            <a:pPr>
              <a:lnSpc>
                <a:spcPct val="80000"/>
              </a:lnSpc>
              <a:spcAft>
                <a:spcPts val="600"/>
              </a:spcAft>
            </a:pPr>
            <a:r>
              <a:rPr lang="en-US" altLang="en-US" sz="2800" smtClean="0"/>
              <a:t>Killing marine mammals is a very emotional issue</a:t>
            </a:r>
          </a:p>
          <a:p>
            <a:pPr>
              <a:lnSpc>
                <a:spcPct val="80000"/>
              </a:lnSpc>
              <a:spcAft>
                <a:spcPts val="600"/>
              </a:spcAft>
            </a:pPr>
            <a:endParaRPr lang="en-US" altLang="en-US" sz="2800" smtClean="0"/>
          </a:p>
        </p:txBody>
      </p:sp>
      <p:sp>
        <p:nvSpPr>
          <p:cNvPr id="50180"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3202B1E7-7EFA-4051-B439-E6C31A2F4554}" type="slidenum">
              <a:rPr lang="en-US" altLang="en-US" sz="1400" smtClean="0">
                <a:solidFill>
                  <a:schemeClr val="tx1"/>
                </a:solidFill>
              </a:rPr>
              <a:pPr>
                <a:spcBef>
                  <a:spcPct val="0"/>
                </a:spcBef>
                <a:buClrTx/>
                <a:buSzTx/>
                <a:buFontTx/>
                <a:buNone/>
              </a:pPr>
              <a:t>21</a:t>
            </a:fld>
            <a:endParaRPr lang="en-US" altLang="en-US" sz="1400" smtClean="0">
              <a:solidFill>
                <a:schemeClr val="tx1"/>
              </a:solidFill>
            </a:endParaRPr>
          </a:p>
        </p:txBody>
      </p:sp>
      <p:sp>
        <p:nvSpPr>
          <p:cNvPr id="50181"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EB827D0F-8BBD-45CB-9A36-B6F196B3B9E0}" type="slidenum">
              <a:rPr lang="en-US" altLang="en-US" sz="1400">
                <a:solidFill>
                  <a:schemeClr val="tx1"/>
                </a:solidFill>
              </a:rPr>
              <a:pPr algn="r" eaLnBrk="1" hangingPunct="1">
                <a:spcBef>
                  <a:spcPct val="0"/>
                </a:spcBef>
                <a:buClrTx/>
                <a:buSzTx/>
                <a:buFontTx/>
                <a:buNone/>
              </a:pPr>
              <a:t>21</a:t>
            </a:fld>
            <a:endParaRPr lang="en-US" altLang="en-US" sz="140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ur Seal C2">
  <a:themeElements>
    <a:clrScheme name="Fur Seal 2">
      <a:dk1>
        <a:srgbClr val="6B1525"/>
      </a:dk1>
      <a:lt1>
        <a:srgbClr val="F3D49C"/>
      </a:lt1>
      <a:dk2>
        <a:srgbClr val="32274F"/>
      </a:dk2>
      <a:lt2>
        <a:srgbClr val="F2EEDE"/>
      </a:lt2>
      <a:accent1>
        <a:srgbClr val="687130"/>
      </a:accent1>
      <a:accent2>
        <a:srgbClr val="4B1C3D"/>
      </a:accent2>
      <a:accent3>
        <a:srgbClr val="FFFFFF"/>
      </a:accent3>
      <a:accent4>
        <a:srgbClr val="000000"/>
      </a:accent4>
      <a:accent5>
        <a:srgbClr val="3D672F"/>
      </a:accent5>
      <a:accent6>
        <a:srgbClr val="97361F"/>
      </a:accent6>
      <a:hlink>
        <a:srgbClr val="C05E24"/>
      </a:hlink>
      <a:folHlink>
        <a:srgbClr val="6B488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Textured 1">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2B5481"/>
        </a:dk2>
        <a:lt2>
          <a:srgbClr val="CCFF99"/>
        </a:lt2>
        <a:accent1>
          <a:srgbClr val="33CC33"/>
        </a:accent1>
        <a:accent2>
          <a:srgbClr val="46562A"/>
        </a:accent2>
        <a:accent3>
          <a:srgbClr val="ACB3C1"/>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2B5481"/>
        </a:dk2>
        <a:lt2>
          <a:srgbClr val="FFFFCC"/>
        </a:lt2>
        <a:accent1>
          <a:srgbClr val="5E5884"/>
        </a:accent1>
        <a:accent2>
          <a:srgbClr val="8AB29D"/>
        </a:accent2>
        <a:accent3>
          <a:srgbClr val="ACB3C1"/>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80808"/>
        </a:dk1>
        <a:lt1>
          <a:srgbClr val="FFFFFF"/>
        </a:lt1>
        <a:dk2>
          <a:srgbClr val="2B5481"/>
        </a:dk2>
        <a:lt2>
          <a:srgbClr val="FFFFFF"/>
        </a:lt2>
        <a:accent1>
          <a:srgbClr val="666699"/>
        </a:accent1>
        <a:accent2>
          <a:srgbClr val="3366CC"/>
        </a:accent2>
        <a:accent3>
          <a:srgbClr val="ACB3C1"/>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Fur Seal C2.thmx</Template>
  <TotalTime>12221</TotalTime>
  <Words>3274</Words>
  <Application>Microsoft Office PowerPoint</Application>
  <PresentationFormat>On-screen Show (4:3)</PresentationFormat>
  <Paragraphs>305</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MS PGothic</vt:lpstr>
      <vt:lpstr>MS PGothic</vt:lpstr>
      <vt:lpstr>Arial</vt:lpstr>
      <vt:lpstr>Unangam Tunuu  Normal</vt:lpstr>
      <vt:lpstr>Zapf Dingbats</vt:lpstr>
      <vt:lpstr>ヒラギノ角ゴ Pro W3</vt:lpstr>
      <vt:lpstr>Fur Seal C2</vt:lpstr>
      <vt:lpstr>Laaquda{: The Northern Fur Seal</vt:lpstr>
      <vt:lpstr> Topics</vt:lpstr>
      <vt:lpstr>Environmental Movement   1960s</vt:lpstr>
      <vt:lpstr>  Environmental Movement  1970s </vt:lpstr>
      <vt:lpstr>Events leading up to the Marine Mammal Protection Act</vt:lpstr>
      <vt:lpstr> Marine Mammal Protection Act Summary</vt:lpstr>
      <vt:lpstr> Subsistence Rights &amp; MMPA</vt:lpstr>
      <vt:lpstr> MMPA Case Studies</vt:lpstr>
      <vt:lpstr> MMPA Case Study:  Makah and Gray Whales</vt:lpstr>
      <vt:lpstr> MMPA Case Study:  Makah and gray whales</vt:lpstr>
      <vt:lpstr> MMPA Case Study:  Makah and gray whales</vt:lpstr>
      <vt:lpstr> MMPA Case Study:  Makah and gray whales</vt:lpstr>
      <vt:lpstr> MMPA Case Study:  Makah and gray whales</vt:lpstr>
      <vt:lpstr> MMPA Case Study:  Makah and gray whales</vt:lpstr>
      <vt:lpstr> MMPA Case Study:  Makah and gray whales</vt:lpstr>
      <vt:lpstr> MMPA Case Study: Pribilof Islanders and Northern fur seals</vt:lpstr>
      <vt:lpstr> MMPA Case Study: Pribilof Islanders   and Northern fur seals</vt:lpstr>
      <vt:lpstr> MMPA Case Study: Pribilof Islands  and Northern fur seals</vt:lpstr>
      <vt:lpstr> MMPA Case Study: Pribilof Islands  and Northern fur seals</vt:lpstr>
      <vt:lpstr> MMPA Case Study: Pribilof Islands  and Northern fur seals</vt:lpstr>
      <vt:lpstr> MMPA Case Study: Pribilof Islanders and Fur Seals</vt:lpstr>
      <vt:lpstr> Summary</vt:lpstr>
    </vt:vector>
  </TitlesOfParts>
  <Company>NOAA/NMFS/AFSC/Education &amp; Outreach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Northern Fur Seal</dc:title>
  <dc:creator>Lisa Hiruki-Raring, Pam Goddard, Harriet Huber</dc:creator>
  <cp:lastModifiedBy>Pamela Goddard</cp:lastModifiedBy>
  <cp:revision>542</cp:revision>
  <cp:lastPrinted>2012-11-15T01:37:37Z</cp:lastPrinted>
  <dcterms:created xsi:type="dcterms:W3CDTF">2013-03-06T18:58:49Z</dcterms:created>
  <dcterms:modified xsi:type="dcterms:W3CDTF">2018-05-30T00:32:40Z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9</vt:i4>
  </property>
</Properties>
</file>