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embedTrueTypeFonts="1" saveSubsetFonts="1" autoCompressPictures="0">
  <p:sldMasterIdLst>
    <p:sldMasterId id="2147484830" r:id="rId1"/>
  </p:sldMasterIdLst>
  <p:notesMasterIdLst>
    <p:notesMasterId r:id="rId15"/>
  </p:notesMasterIdLst>
  <p:handoutMasterIdLst>
    <p:handoutMasterId r:id="rId16"/>
  </p:handoutMasterIdLst>
  <p:sldIdLst>
    <p:sldId id="256" r:id="rId2"/>
    <p:sldId id="333" r:id="rId3"/>
    <p:sldId id="353" r:id="rId4"/>
    <p:sldId id="363" r:id="rId5"/>
    <p:sldId id="352" r:id="rId6"/>
    <p:sldId id="360" r:id="rId7"/>
    <p:sldId id="369" r:id="rId8"/>
    <p:sldId id="367" r:id="rId9"/>
    <p:sldId id="362" r:id="rId10"/>
    <p:sldId id="364" r:id="rId11"/>
    <p:sldId id="366" r:id="rId12"/>
    <p:sldId id="365" r:id="rId13"/>
    <p:sldId id="368" r:id="rId14"/>
  </p:sldIdLst>
  <p:sldSz cx="9144000" cy="6858000" type="screen4x3"/>
  <p:notesSz cx="7010400" cy="9296400"/>
  <p:embeddedFontLst>
    <p:embeddedFont>
      <p:font typeface="ＭＳ Ｐゴシック" panose="020B0600070205080204" pitchFamily="34" charset="-128"/>
      <p:regular r:id="rId17"/>
    </p:embeddedFont>
    <p:embeddedFont>
      <p:font typeface="Unangam Tunuu  Normal" panose="00000400000000000000" pitchFamily="2" charset="0"/>
      <p:regular r:id="rId18"/>
    </p:embeddedFont>
  </p:embeddedFontLst>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0EBB3"/>
    <a:srgbClr val="C5E1F2"/>
    <a:srgbClr val="D4F0F2"/>
    <a:srgbClr val="54C1EF"/>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742" autoAdjust="0"/>
  </p:normalViewPr>
  <p:slideViewPr>
    <p:cSldViewPr snapToGrid="0" snapToObjects="1">
      <p:cViewPr varScale="1">
        <p:scale>
          <a:sx n="75" d="100"/>
          <a:sy n="75" d="100"/>
        </p:scale>
        <p:origin x="1434" y="60"/>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90" d="100"/>
          <a:sy n="90" d="100"/>
        </p:scale>
        <p:origin x="-2624" y="-11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87">
              <a:defRPr sz="12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fld id="{956220BF-EF5F-44F8-A35D-3054CE844D13}"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87">
              <a:defRPr sz="1200">
                <a:latin typeface="Arial" charset="0"/>
                <a:ea typeface="ＭＳ Ｐゴシック" charset="-128"/>
                <a:cs typeface="ＭＳ Ｐゴシック" charset="-128"/>
              </a:defRPr>
            </a:lvl1pPr>
          </a:lstStyle>
          <a:p>
            <a:pPr>
              <a:defRPr/>
            </a:pPr>
            <a:endParaRPr lang="en-US"/>
          </a:p>
        </p:txBody>
      </p:sp>
      <p:sp>
        <p:nvSpPr>
          <p:cNvPr id="1843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87">
              <a:defRPr sz="12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fld id="{BF835077-171D-403F-8D32-9E2128B7B62F}" type="slidenum">
              <a:rPr lang="en-US" altLang="en-US"/>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archive.orr.noaa.gov/pribilofs"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docs.lib.noaa.gov/noaa_documents/NOS/ORR/TM_NOS_ORR/TM_NOS-ORR_17/HTML/Pribilof_html/Images/Gallery/Gallery_PPO_General_Interest/index.html"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6845EA3-3284-49C4-A8AE-AC3D0B0FBB93}" type="slidenum">
              <a:rPr lang="en-US" altLang="en-US"/>
              <a:pPr/>
              <a:t>0</a:t>
            </a:fld>
            <a:endParaRPr lang="en-US" alt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ts val="1163"/>
              </a:spcBef>
              <a:spcAft>
                <a:spcPts val="288"/>
              </a:spcAft>
            </a:pPr>
            <a:r>
              <a:rPr lang="en-US" altLang="en-US" smtClean="0">
                <a:latin typeface="Arial" panose="020B0604020202020204" pitchFamily="34" charset="0"/>
                <a:ea typeface="ＭＳ Ｐゴシック" panose="020B0600070205080204" pitchFamily="34" charset="-128"/>
              </a:rPr>
              <a:t>Lesson 2 gives brief background information on the Unangan, their relationship to the Pribilof Islands, and how fur seals and sea lions are part of their culture, both historically and present-day.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9A0C44E-291D-40A9-9B9E-7BE4248B90DE}" type="slidenum">
              <a:rPr lang="en-US" altLang="en-US"/>
              <a:pPr/>
              <a:t>1</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Image from NOAA: Pribilof Islands Preserving the Legacy; NMML collection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124419B-F96D-4835-ABF9-1419F61C09C0}" type="slidenum">
              <a:rPr lang="en-US" altLang="en-US"/>
              <a:pPr/>
              <a:t>2</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Unangan traveled to the Aleutian Islands from Asia, across the Bering Land Bridge.  The term “Aleut” was first used by the Russians, but they also used the term “Aleut” to refer to other, non-Unangan people (Koniag Eskimos from Kodiak Island and other southern Eskimos, who  had a different culture and language).  </a:t>
            </a:r>
          </a:p>
          <a:p>
            <a:pPr eaLnBrk="1" hangingPunct="1"/>
            <a:r>
              <a:rPr lang="en-US" altLang="en-US" smtClean="0">
                <a:latin typeface="Arial" panose="020B0604020202020204" pitchFamily="34" charset="0"/>
                <a:ea typeface="ＭＳ Ｐゴシック" panose="020B0600070205080204" pitchFamily="34" charset="-128"/>
              </a:rPr>
              <a:t>The Unangan lived in the Aleutian Islands for thousands of years, had a rich material culture in which each Unangan owned many possessions, and a complex intellectual culture that included their own written language and a detailed knowledge of human anatomy. Unangan were skilled sailors and navigators, and traveled among the Aleutian Islands for hundreds of miles in their kayaks (ulluxtaq). </a:t>
            </a:r>
          </a:p>
          <a:p>
            <a:pPr eaLnBrk="1" hangingPunct="1"/>
            <a:r>
              <a:rPr lang="en-US" altLang="en-US" smtClean="0">
                <a:latin typeface="Arial" panose="020B0604020202020204" pitchFamily="34" charset="0"/>
                <a:ea typeface="ＭＳ Ｐゴシック" panose="020B0600070205080204" pitchFamily="34" charset="-128"/>
              </a:rPr>
              <a:t>Source: Laughlin, W. 1980. Aleuts: Survivors of the Bering Land Bridge; Torrey, B. 1978. Slaves of the Harvest.</a:t>
            </a:r>
          </a:p>
          <a:p>
            <a:pPr eaLnBrk="1" hangingPunct="1"/>
            <a:r>
              <a:rPr lang="en-US" altLang="en-US" smtClean="0">
                <a:latin typeface="Arial" panose="020B0604020202020204" pitchFamily="34" charset="0"/>
                <a:ea typeface="ＭＳ Ｐゴシック" panose="020B0600070205080204" pitchFamily="34" charset="-128"/>
              </a:rPr>
              <a:t>Photo from NOAA: Pribilof Islands Preserving the Legacy; NMML collection; Baidar near East Landing, St. Paul Island, Alaska</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CFE4FCB8-FAC8-456C-B63B-9889938FD8EF}" type="slidenum">
              <a:rPr lang="en-US" altLang="en-US" sz="1200"/>
              <a:pPr algn="r"/>
              <a:t>3</a:t>
            </a:fld>
            <a:endParaRPr lang="en-US" altLang="en-US" sz="120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Unangan originally arrived in the Aleutian Islands on Umnak Island, then migrated in two groups: west towards Attu Island and east towards the Alaska Peninsula.  </a:t>
            </a:r>
          </a:p>
          <a:p>
            <a:pPr eaLnBrk="1" hangingPunct="1"/>
            <a:r>
              <a:rPr lang="en-US" altLang="en-US" smtClean="0">
                <a:latin typeface="Arial" panose="020B0604020202020204" pitchFamily="34" charset="0"/>
                <a:ea typeface="ＭＳ Ｐゴシック" panose="020B0600070205080204" pitchFamily="34" charset="-128"/>
              </a:rPr>
              <a:t>Archeological evidence indicates that the Unangan lived on the Aleutian Islands for at least 4,000 years. Disease and and outright slaughter by the Russians reduced the population of Unangan from 16,000 in 1740 to 4,000 in 1866.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Today Unangan live all over Alaska and the lower 48 states.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Laughlin, W. 1980. Aleuts: Survivors of the Bering Land Bridge.</a:t>
            </a:r>
          </a:p>
          <a:p>
            <a:pPr eaLnBrk="1" hangingPunct="1"/>
            <a:r>
              <a:rPr lang="en-US" altLang="en-US" smtClean="0">
                <a:latin typeface="Arial" panose="020B0604020202020204" pitchFamily="34" charset="0"/>
                <a:ea typeface="ＭＳ Ｐゴシック" panose="020B0600070205080204" pitchFamily="34" charset="-128"/>
              </a:rPr>
              <a:t>Source: Alaska Native Knowledge Network: http://www.ankn.uaf.edu/ancr/aleut/culturalchange/stu-glossary.html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3A39D6B-8775-438F-807D-FC9DD13ECEAE}" type="slidenum">
              <a:rPr lang="en-US" altLang="en-US"/>
              <a:pPr/>
              <a:t>4</a:t>
            </a:fld>
            <a:endParaRPr lang="en-US" altLang="en-US"/>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Russians arrived in the Aleutian Islands in 1741, and fought with the Unangan. Russian fur hunters forced the Unangan to hunt sea otter for Russian markets after they captured Unangam villages.  3,000-5,000 Unangan were killed in the Umnak-Unalaska area, and overall almost half of the original population of 16,000 Unangan had died by 1778. Source: Laughlin, W. 1980. Aleuts: Survivors of the Bering Land Bridge.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Gerasim (Gavriil) Pribylov discovered St. George Island (1786) and its fur seal rookeries, and his men discovered St. Paul Island in 1787.  Unangan were taken to the Pribilof Islands from Atka and Unalaska in 1788 and forced to harvest fur seals.  Source:  Hanna, G.D (2008) The Alaska Fur Seal Islands.  Torrey, B. 1978. Slaves of the Harvest</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 from NOAA: Pribilof Islands Preserving the Legacy, Henry Wood Elliott illustration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BEDBC88-6256-43E4-9611-932609F3C2AE}" type="slidenum">
              <a:rPr lang="en-US" altLang="en-US"/>
              <a:pPr/>
              <a:t>5</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Pribilof Islands are flat, treeless, volcanic islands covered in grass and sedge. Wind, rain, and fog are common throughout the year. The Pribilof Islands sit in the middle of the Bering Sea at the edge of the continental shelf. In the 1700s neither island provided a good harbor or protected bay for anchoring or landing a vessel. The islands are roughly 800 miles from Anchorage and 250 miles from Unalaska Island in the Aleutian chain.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Laughlin, W. 1980. Aleuts:  Survivors of the Bering Land Bridge</a:t>
            </a:r>
          </a:p>
          <a:p>
            <a:pPr eaLnBrk="1" hangingPunct="1"/>
            <a:r>
              <a:rPr lang="en-US" altLang="en-US" smtClean="0">
                <a:latin typeface="Arial" panose="020B0604020202020204" pitchFamily="34" charset="0"/>
                <a:ea typeface="ＭＳ Ｐゴシック" panose="020B0600070205080204" pitchFamily="34" charset="-128"/>
              </a:rPr>
              <a:t>Marine Exchange of Alaska: http://www.mxak.org/ports/northern_west/st_paul/st_paul.html</a:t>
            </a:r>
          </a:p>
          <a:p>
            <a:pPr eaLnBrk="1" hangingPunct="1"/>
            <a:r>
              <a:rPr lang="en-US" altLang="en-US" smtClean="0">
                <a:latin typeface="Arial" panose="020B0604020202020204" pitchFamily="34" charset="0"/>
                <a:ea typeface="ＭＳ Ｐゴシック" panose="020B0600070205080204" pitchFamily="34" charset="-128"/>
              </a:rPr>
              <a:t>Map from NOAA Office of Response and Restoration: Pribilof Island Restoration Project  </a:t>
            </a:r>
            <a:r>
              <a:rPr lang="en-US" altLang="en-US" b="1" smtClean="0">
                <a:latin typeface="Arial" panose="020B0604020202020204" pitchFamily="34" charset="0"/>
                <a:ea typeface="ＭＳ Ｐゴシック" panose="020B0600070205080204" pitchFamily="34" charset="-128"/>
                <a:hlinkClick r:id="rId3"/>
              </a:rPr>
              <a:t>http://archive.orr.noaa.gov/pribilofs</a:t>
            </a:r>
            <a:endParaRPr lang="en-US" altLang="en-US" smtClean="0">
              <a:latin typeface="Arial" panose="020B0604020202020204" pitchFamily="34" charset="0"/>
              <a:ea typeface="ＭＳ Ｐゴシック" panose="020B0600070205080204" pitchFamily="34" charset="-128"/>
            </a:endParaRP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of Halibut from NOAA: Pribilof Islands, Preserving the Legacy. Pribilof Islands Environmental Restoration Project Photographs</a:t>
            </a:r>
          </a:p>
          <a:p>
            <a:pPr eaLnBrk="1" hangingPunct="1"/>
            <a:r>
              <a:rPr lang="en-US" altLang="en-US" smtClean="0">
                <a:latin typeface="Arial" panose="020B0604020202020204" pitchFamily="34" charset="0"/>
                <a:ea typeface="ＭＳ Ｐゴシック" panose="020B0600070205080204" pitchFamily="34" charset="-128"/>
                <a:hlinkClick r:id="rId4"/>
              </a:rPr>
              <a:t>Pribilof Islands General Interest Photographs</a:t>
            </a:r>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http://docs.lib.noaa.gov/noaa_documents/NOS/ORR/TM_NOS_ORR/TM_NOS-ORR_17/HTML/Pribilof_html/Images/Gallery/Gallery_PPO_General_Interest/halibut.html</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 of Bird from NOAA: Pribilof Islands, Preserving the Legacy. </a:t>
            </a:r>
          </a:p>
          <a:p>
            <a:pPr eaLnBrk="1" hangingPunct="1"/>
            <a:endParaRPr lang="en-US" altLang="en-US" smtClean="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3654E81-928D-4DCC-82A0-AC1EC4F5D259}" type="slidenum">
              <a:rPr lang="en-US" altLang="en-US"/>
              <a:pPr/>
              <a:t>6</a:t>
            </a:fld>
            <a:endParaRPr lang="en-US" altLang="en-US"/>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1787-Russian fur traders first brought Unangan to the Pribilof Islands to harvest seals for the fur trade. Hunters were brought to the islands on a seasonal basis until 1820 when permanent encampments were established.</a:t>
            </a:r>
          </a:p>
          <a:p>
            <a:pPr eaLnBrk="1" hangingPunct="1"/>
            <a:r>
              <a:rPr lang="en-US" altLang="en-US" smtClean="0">
                <a:latin typeface="Arial" panose="020B0604020202020204" pitchFamily="34" charset="0"/>
                <a:ea typeface="ＭＳ Ｐゴシック" panose="020B0600070205080204" pitchFamily="34" charset="-128"/>
              </a:rPr>
              <a:t>Unangan lived during the winter in subterranean houses called ulax or barabara. The houses had a framework of driftwood or whale bone. Family members entered through a portal in the roof. Theses dwellings were large, warm, and safe during the long Aleutian winters. It was not uncommon for several related families to live in one ulax. </a:t>
            </a:r>
          </a:p>
          <a:p>
            <a:pPr eaLnBrk="1" hangingPunct="1"/>
            <a:r>
              <a:rPr lang="en-US" altLang="en-US" smtClean="0">
                <a:latin typeface="Arial" panose="020B0604020202020204" pitchFamily="34" charset="0"/>
                <a:ea typeface="ＭＳ Ｐゴシック" panose="020B0600070205080204" pitchFamily="34" charset="-128"/>
              </a:rPr>
              <a:t>Under Russian rule the Unangan were considered Russian citizens. They were allowed to keep their community based governing and to speak Unangan. Russian orthodox religion was introduced. Most Unangan were bilingual.</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1867-US purchases Alaska from Russian. Private companies manage the fur seal harvest. </a:t>
            </a:r>
          </a:p>
          <a:p>
            <a:pPr eaLnBrk="1" hangingPunct="1"/>
            <a:r>
              <a:rPr lang="en-US" altLang="en-US" smtClean="0">
                <a:latin typeface="Arial" panose="020B0604020202020204" pitchFamily="34" charset="0"/>
                <a:ea typeface="ＭＳ Ｐゴシック" panose="020B0600070205080204" pitchFamily="34" charset="-128"/>
              </a:rPr>
              <a:t>1911 –US government takes over managing the harvest and life on the Pribilofs. All aspects of the lives of the people on the islands are controlled by the government including marriage, housing, food, laws, travel, work, and socializing.</a:t>
            </a:r>
          </a:p>
          <a:p>
            <a:pPr eaLnBrk="1" hangingPunct="1"/>
            <a:r>
              <a:rPr lang="en-US" altLang="en-US" smtClean="0">
                <a:latin typeface="Arial" panose="020B0604020202020204" pitchFamily="34" charset="0"/>
                <a:ea typeface="ＭＳ Ｐゴシック" panose="020B0600070205080204" pitchFamily="34" charset="-128"/>
              </a:rPr>
              <a:t>1960 US govt begins to phase out its administrative duties.</a:t>
            </a:r>
          </a:p>
          <a:p>
            <a:pPr eaLnBrk="1" hangingPunct="1"/>
            <a:r>
              <a:rPr lang="en-US" altLang="en-US" smtClean="0">
                <a:latin typeface="Arial" panose="020B0604020202020204" pitchFamily="34" charset="0"/>
                <a:ea typeface="ＭＳ Ｐゴシック" panose="020B0600070205080204" pitchFamily="34" charset="-128"/>
              </a:rPr>
              <a:t>1983 Pribilofs become independent from US govt.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For more information see the Aleutian Pribilof Island Association (APIA) website: http://www.apiai.com/culture.asp?page=culture</a:t>
            </a:r>
          </a:p>
          <a:p>
            <a:pPr eaLnBrk="1" hangingPunct="1"/>
            <a:r>
              <a:rPr lang="en-US" altLang="en-US" smtClean="0">
                <a:latin typeface="Arial" panose="020B0604020202020204" pitchFamily="34" charset="0"/>
                <a:ea typeface="ＭＳ Ｐゴシック" panose="020B0600070205080204" pitchFamily="34" charset="-128"/>
              </a:rPr>
              <a:t>Image of House from NOAA: NOAA Preserving the Legacy</a:t>
            </a:r>
          </a:p>
          <a:p>
            <a:pPr eaLnBrk="1" hangingPunct="1"/>
            <a:r>
              <a:rPr lang="en-US" altLang="en-US" smtClean="0">
                <a:latin typeface="Arial" panose="020B0604020202020204" pitchFamily="34" charset="0"/>
                <a:ea typeface="ＭＳ Ｐゴシック" panose="020B0600070205080204" pitchFamily="34" charset="-128"/>
              </a:rPr>
              <a:t>Image of ulaˆx from NOAA, Orr: http://docs.lib.noaa.gov/noaa_documents/NOS/ORR/TM_NOS_ORR/TM_NOS-ORR_17/HTML/Seal_Islands.htm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26CC56A-89E7-4ED6-B60F-CD116E16440D}" type="slidenum">
              <a:rPr lang="en-US" altLang="en-US"/>
              <a:pPr/>
              <a:t>7</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Challenges –</a:t>
            </a:r>
          </a:p>
          <a:p>
            <a:pPr eaLnBrk="1" hangingPunct="1"/>
            <a:r>
              <a:rPr lang="en-US" altLang="en-US" smtClean="0">
                <a:latin typeface="Arial" panose="020B0604020202020204" pitchFamily="34" charset="0"/>
                <a:ea typeface="ＭＳ Ｐゴシック" panose="020B0600070205080204" pitchFamily="34" charset="-128"/>
              </a:rPr>
              <a:t>Everything must be shipped to the Islands by plane or boat. The only food available on the Islands is seal, birds, fish, crab, berries, shellfish, and native plants. </a:t>
            </a:r>
          </a:p>
          <a:p>
            <a:pPr eaLnBrk="1" hangingPunct="1"/>
            <a:r>
              <a:rPr lang="en-US" altLang="en-US" smtClean="0">
                <a:latin typeface="Arial" panose="020B0604020202020204" pitchFamily="34" charset="0"/>
                <a:ea typeface="ＭＳ Ｐゴシック" panose="020B0600070205080204" pitchFamily="34" charset="-128"/>
              </a:rPr>
              <a:t>Weather can also be a challenge – fog, wind, snow, and ice can affect air travel, and the islands can go for a week or longer without planes being able to land (affects food availability as well as travel to and from the islands). </a:t>
            </a:r>
          </a:p>
          <a:p>
            <a:pPr eaLnBrk="1" hangingPunct="1"/>
            <a:r>
              <a:rPr lang="en-US" altLang="en-US" smtClean="0">
                <a:latin typeface="Arial" panose="020B0604020202020204" pitchFamily="34" charset="0"/>
                <a:ea typeface="ＭＳ Ｐゴシック" panose="020B0600070205080204" pitchFamily="34" charset="-128"/>
              </a:rPr>
              <a:t>Only basic medical care is provided on the islands.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Advantages</a:t>
            </a:r>
          </a:p>
          <a:p>
            <a:pPr eaLnBrk="1" hangingPunct="1"/>
            <a:r>
              <a:rPr lang="en-US" altLang="en-US" smtClean="0">
                <a:latin typeface="Arial" panose="020B0604020202020204" pitchFamily="34" charset="0"/>
                <a:ea typeface="ＭＳ Ｐゴシック" panose="020B0600070205080204" pitchFamily="34" charset="-128"/>
              </a:rPr>
              <a:t>Two types of fishing quotas </a:t>
            </a:r>
          </a:p>
          <a:p>
            <a:pPr eaLnBrk="1" hangingPunct="1">
              <a:buFontTx/>
              <a:buAutoNum type="arabicPeriod"/>
            </a:pPr>
            <a:r>
              <a:rPr lang="en-US" altLang="en-US" smtClean="0">
                <a:latin typeface="Arial" panose="020B0604020202020204" pitchFamily="34" charset="0"/>
                <a:ea typeface="ＭＳ Ｐゴシック" panose="020B0600070205080204" pitchFamily="34" charset="-128"/>
              </a:rPr>
              <a:t>CDQ- The Western Alaska Community Development Quota (CDQ) Program allocates a percentage of all Bering Sea and Aleutian Islands quotas for groundfish, prohibited species, halibut, and crab to eligible communities. The purpose of the CDQ Program is to (i) to provide eligible western Alaska villages with the opportunity to participate and invest in fisheries in the Bering Sea and Aleutian Islands Management Area; (ii) to support economic development in western Alaska; (iii) to alleviate poverty and provide economic and social benefits for residents of western Alaska; and (iv) to achieve sustainable and diversified local economies in western Alaska.</a:t>
            </a:r>
          </a:p>
          <a:p>
            <a:pPr marL="685800" lvl="1" indent="-228600" eaLnBrk="1" hangingPunct="1"/>
            <a:r>
              <a:rPr lang="en-US" altLang="en-US" smtClean="0">
                <a:latin typeface="Arial" panose="020B0604020202020204" pitchFamily="34" charset="0"/>
                <a:ea typeface="ＭＳ Ｐゴシック" panose="020B0600070205080204" pitchFamily="34" charset="-128"/>
              </a:rPr>
              <a:t>https://alaskafisheries.noaa.gov/cdq/</a:t>
            </a:r>
          </a:p>
          <a:p>
            <a:pPr eaLnBrk="1" hangingPunct="1">
              <a:buFontTx/>
              <a:buAutoNum type="arabicPeriod"/>
            </a:pPr>
            <a:r>
              <a:rPr lang="en-US" altLang="en-US" smtClean="0">
                <a:latin typeface="Arial" panose="020B0604020202020204" pitchFamily="34" charset="0"/>
                <a:ea typeface="ＭＳ Ｐゴシック" panose="020B0600070205080204" pitchFamily="34" charset="-128"/>
              </a:rPr>
              <a:t>IFQ- individual fishing quotas go to individual fisherman who are involved in the fixed gear (ie: longline or pots) for halibut or sablefish in Alaska.</a:t>
            </a:r>
          </a:p>
          <a:p>
            <a:pPr eaLnBrk="1" hangingPunct="1">
              <a:buFontTx/>
              <a:buAutoNum type="arabicPeriod"/>
            </a:pPr>
            <a:endParaRPr lang="en-US" altLang="en-US" smtClean="0">
              <a:latin typeface="Arial" panose="020B0604020202020204" pitchFamily="34" charset="0"/>
              <a:ea typeface="ＭＳ Ｐゴシック" panose="020B0600070205080204" pitchFamily="34" charset="-128"/>
            </a:endParaRP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Photos from NOAA: Pribilof Islands, Preserving the Legacy. Pribilof Islands Environmental Restoration Project Photographs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ED0F6FCC-CC98-4874-A565-CCAA8FE4B5EE}" type="slidenum">
              <a:rPr lang="en-US" altLang="en-US" sz="1200"/>
              <a:pPr algn="r"/>
              <a:t>8</a:t>
            </a:fld>
            <a:endParaRPr lang="en-US" alt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Emphasize the concepts of </a:t>
            </a:r>
            <a:r>
              <a:rPr lang="en-US" altLang="en-US" b="1" smtClean="0">
                <a:latin typeface="Arial" panose="020B0604020202020204" pitchFamily="34" charset="0"/>
                <a:ea typeface="ＭＳ Ｐゴシック" panose="020B0600070205080204" pitchFamily="34" charset="-128"/>
              </a:rPr>
              <a:t>subsistence hunting </a:t>
            </a:r>
            <a:r>
              <a:rPr lang="en-US" altLang="en-US" smtClean="0">
                <a:latin typeface="Arial" panose="020B0604020202020204" pitchFamily="34" charset="0"/>
                <a:ea typeface="ＭＳ Ｐゴシック" panose="020B0600070205080204" pitchFamily="34" charset="-128"/>
              </a:rPr>
              <a:t>vs. </a:t>
            </a:r>
            <a:r>
              <a:rPr lang="en-US" altLang="en-US" b="1" smtClean="0">
                <a:latin typeface="Arial" panose="020B0604020202020204" pitchFamily="34" charset="0"/>
                <a:ea typeface="ＭＳ Ｐゴシック" panose="020B0600070205080204" pitchFamily="34" charset="-128"/>
              </a:rPr>
              <a:t>commercial harvesting</a:t>
            </a:r>
            <a:r>
              <a:rPr lang="en-US" altLang="en-US" smtClean="0">
                <a:latin typeface="Arial" panose="020B0604020202020204" pitchFamily="34" charset="0"/>
                <a:ea typeface="ＭＳ Ｐゴシック" panose="020B0600070205080204" pitchFamily="34" charset="-128"/>
              </a:rPr>
              <a:t>, which are two very different activities:</a:t>
            </a:r>
          </a:p>
          <a:p>
            <a:pPr eaLnBrk="1" hangingPunct="1"/>
            <a:r>
              <a:rPr lang="en-US" altLang="en-US" smtClean="0">
                <a:latin typeface="Arial" panose="020B0604020202020204" pitchFamily="34" charset="0"/>
                <a:ea typeface="ＭＳ Ｐゴシック" panose="020B0600070205080204" pitchFamily="34" charset="-128"/>
              </a:rPr>
              <a:t> </a:t>
            </a:r>
          </a:p>
          <a:p>
            <a:pPr eaLnBrk="1" hangingPunct="1"/>
            <a:r>
              <a:rPr lang="en-US" altLang="en-US" b="1" smtClean="0">
                <a:latin typeface="Arial" panose="020B0604020202020204" pitchFamily="34" charset="0"/>
                <a:ea typeface="ＭＳ Ｐゴシック" panose="020B0600070205080204" pitchFamily="34" charset="-128"/>
              </a:rPr>
              <a:t>Subsistence hunting</a:t>
            </a:r>
            <a:r>
              <a:rPr lang="en-US" altLang="en-US" smtClean="0">
                <a:latin typeface="Arial" panose="020B0604020202020204" pitchFamily="34" charset="0"/>
                <a:ea typeface="ＭＳ Ｐゴシック" panose="020B0600070205080204" pitchFamily="34" charset="-128"/>
              </a:rPr>
              <a:t>: hunting for the sake of survival and community sharing rather than for entertainment or monetary gain.</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b="1" smtClean="0">
                <a:latin typeface="Arial" panose="020B0604020202020204" pitchFamily="34" charset="0"/>
                <a:ea typeface="ＭＳ Ｐゴシック" panose="020B0600070205080204" pitchFamily="34" charset="-128"/>
              </a:rPr>
              <a:t>Commercial harvest</a:t>
            </a:r>
            <a:r>
              <a:rPr lang="en-US" altLang="en-US" smtClean="0">
                <a:latin typeface="Arial" panose="020B0604020202020204" pitchFamily="34" charset="0"/>
                <a:ea typeface="ＭＳ Ｐゴシック" panose="020B0600070205080204" pitchFamily="34" charset="-128"/>
              </a:rPr>
              <a:t>: to catch, shoot, trap, etc. (fish or wild animals) usually in an intensive, systematic way as for commercial purposes. Benefits go to individuals or companies, not to the community.</a:t>
            </a:r>
          </a:p>
          <a:p>
            <a:pPr eaLnBrk="1" hangingPunct="1"/>
            <a:r>
              <a:rPr lang="en-US" altLang="en-US" smtClean="0">
                <a:latin typeface="Arial" panose="020B0604020202020204" pitchFamily="34" charset="0"/>
                <a:ea typeface="ＭＳ Ｐゴシック" panose="020B0600070205080204" pitchFamily="34" charset="-128"/>
              </a:rPr>
              <a:t> </a:t>
            </a:r>
          </a:p>
          <a:p>
            <a:pPr eaLnBrk="1" hangingPunct="1"/>
            <a:r>
              <a:rPr lang="en-US" altLang="en-US" smtClean="0">
                <a:latin typeface="Arial" panose="020B0604020202020204" pitchFamily="34" charset="0"/>
                <a:ea typeface="ＭＳ Ｐゴシック" panose="020B0600070205080204" pitchFamily="34" charset="-128"/>
              </a:rPr>
              <a:t>Unangan </a:t>
            </a:r>
            <a:r>
              <a:rPr lang="en-US" altLang="en-US" u="sng" smtClean="0">
                <a:latin typeface="Arial" panose="020B0604020202020204" pitchFamily="34" charset="0"/>
                <a:ea typeface="ＭＳ Ｐゴシック" panose="020B0600070205080204" pitchFamily="34" charset="-128"/>
              </a:rPr>
              <a:t>hunted</a:t>
            </a:r>
            <a:r>
              <a:rPr lang="en-US" altLang="en-US" smtClean="0">
                <a:latin typeface="Arial" panose="020B0604020202020204" pitchFamily="34" charset="0"/>
                <a:ea typeface="ＭＳ Ｐゴシック" panose="020B0600070205080204" pitchFamily="34" charset="-128"/>
              </a:rPr>
              <a:t> marine mammals for subsistence for thousands of years but were forced to </a:t>
            </a:r>
            <a:r>
              <a:rPr lang="en-US" altLang="en-US" u="sng" smtClean="0">
                <a:latin typeface="Arial" panose="020B0604020202020204" pitchFamily="34" charset="0"/>
                <a:ea typeface="ＭＳ Ｐゴシック" panose="020B0600070205080204" pitchFamily="34" charset="-128"/>
              </a:rPr>
              <a:t>harvest</a:t>
            </a:r>
            <a:r>
              <a:rPr lang="en-US" altLang="en-US" smtClean="0">
                <a:latin typeface="Arial" panose="020B0604020202020204" pitchFamily="34" charset="0"/>
                <a:ea typeface="ＭＳ Ｐゴシック" panose="020B0600070205080204" pitchFamily="34" charset="-128"/>
              </a:rPr>
              <a:t> sea otters and fur seals for the Russians starting in the 1740s, and fur seals for the Americans after 1867, for monetary gain. The number of animals harvested was determined by Russians and Americans.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Based on the stories and songs, the Unangan knew about the Pribilof Islands from long ago.</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Source: Torrey, B. 1978. Slaves of the Harvest</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Illustration by Henry Wood Elliot, 1884, University of Washington, University of Washington Libraries, Freshwater and Marine Image Bank</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42348D4D-9AAA-4A87-BA7C-7443E87E00F9}" type="slidenum">
              <a:rPr lang="en-US" altLang="en-US" sz="1200"/>
              <a:pPr algn="r"/>
              <a:t>9</a:t>
            </a:fld>
            <a:endParaRPr lang="en-US" altLang="en-US" sz="120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Unangan never used marine mammal fur for coats. Marine mammal fur was used for trim and decoration. Due to the very wet environment in the Aleutians, fur was not a practical choice for a coat. Waterproof coats were made from marine mammal gut or intestine.</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See Aleut Corporation for good definition of clothing (http://www.aleutcorp.com/index.php?option=com_content&amp;view=section&amp;layout=blog&amp;id=6&amp;Itemid=24) </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 of gut parkas: From Waldemar Jochelson, “History, Ethnology, and Anthropology of the Aleut.” Smithsonian Institution, Alaska Native Collections</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 of Scapulas by Pam Goddard: www.thalassa-education.com</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474BF7A6-336B-4C67-B565-BDF02E571C54}" type="slidenum">
              <a:rPr lang="en-US" altLang="en-US" sz="1200"/>
              <a:pPr algn="r"/>
              <a:t>10</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All parts of the fur seal were used including the internal organs and flippers.</a:t>
            </a:r>
          </a:p>
          <a:p>
            <a:pPr eaLnBrk="1" hangingPunct="1"/>
            <a:r>
              <a:rPr lang="en-US" altLang="en-US" smtClean="0">
                <a:latin typeface="Arial" panose="020B0604020202020204" pitchFamily="34" charset="0"/>
                <a:ea typeface="ＭＳ Ｐゴシック" panose="020B0600070205080204" pitchFamily="34" charset="-128"/>
              </a:rPr>
              <a:t>Source:  Alaska’s Child 1985. Fur Seal Flippers and other Delicacies – The Aleut People of Saint Paul Island Cookbook</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Images by Millie McKeown: Aleutian Pribilof Islands Association (APIA), used with permission.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853A81C4-4C9C-441E-8567-DE95E7CC4A12}" type="slidenum">
              <a:rPr lang="en-US" altLang="en-US" sz="1200"/>
              <a:pPr algn="r"/>
              <a:t>11</a:t>
            </a:fld>
            <a:endParaRPr lang="en-US"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See video of Ms. Edna, Aleut culture and dance teacher: http://www.youtube.com/watch?v=ZWGpO5eChGk&amp;feature=related.</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Aleut Tales &amp; Narratives by Waldemar Jochelson; edited by Knut Bergsland and Moses L. Dirks, 1990.</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Tanax Amix: Legend of the Fur Seal Islands, Reprinted from </a:t>
            </a:r>
            <a:r>
              <a:rPr lang="en-US" altLang="en-US" u="sng" smtClean="0">
                <a:latin typeface="Arial" panose="020B0604020202020204" pitchFamily="34" charset="0"/>
                <a:ea typeface="ＭＳ Ｐゴシック" panose="020B0600070205080204" pitchFamily="34" charset="-128"/>
              </a:rPr>
              <a:t>Slaves of the Harvest</a:t>
            </a:r>
            <a:r>
              <a:rPr lang="en-US" altLang="en-US" smtClean="0">
                <a:latin typeface="Arial" panose="020B0604020202020204" pitchFamily="34" charset="0"/>
                <a:ea typeface="ＭＳ Ｐゴシック" panose="020B0600070205080204" pitchFamily="34" charset="-128"/>
              </a:rPr>
              <a:t> by Barbara Boyle Torrey, Tanadgusix Corporation, St. Paul Island, 1978.</a:t>
            </a:r>
          </a:p>
          <a:p>
            <a:pPr eaLnBrk="1" hangingPunct="1"/>
            <a:r>
              <a:rPr lang="en-US" altLang="en-US" smtClean="0">
                <a:latin typeface="Arial" panose="020B0604020202020204" pitchFamily="34" charset="0"/>
                <a:ea typeface="ＭＳ Ｐゴシック" panose="020B0600070205080204" pitchFamily="34" charset="-128"/>
              </a:rPr>
              <a:t>http://www.ankn.uaf.edu/ancr/aleut/culturalchange/chap.1-5.html</a:t>
            </a:r>
          </a:p>
          <a:p>
            <a:pPr eaLnBrk="1" hangingPunct="1"/>
            <a:endParaRPr lang="en-US" altLang="en-US" smtClean="0">
              <a:latin typeface="Arial" panose="020B0604020202020204" pitchFamily="34" charset="0"/>
              <a:ea typeface="ＭＳ Ｐゴシック" panose="020B0600070205080204" pitchFamily="34" charset="-128"/>
            </a:endParaRPr>
          </a:p>
          <a:p>
            <a:pPr eaLnBrk="1" hangingPunct="1"/>
            <a:r>
              <a:rPr lang="en-US" altLang="en-US" smtClean="0">
                <a:latin typeface="Arial" panose="020B0604020202020204" pitchFamily="34" charset="0"/>
                <a:ea typeface="ＭＳ Ｐゴシック" panose="020B0600070205080204" pitchFamily="34" charset="-128"/>
              </a:rPr>
              <a:t>Image by Lisa Hiruki-Raring, NOAA/AFSC</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txBox="1">
            <a:spLocks noGrp="1" noChangeArrowheads="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31863">
              <a:defRPr>
                <a:solidFill>
                  <a:schemeClr val="tx1"/>
                </a:solidFill>
                <a:latin typeface="Arial" panose="020B0604020202020204" pitchFamily="34" charset="0"/>
                <a:ea typeface="ＭＳ Ｐゴシック" panose="020B0600070205080204" pitchFamily="34" charset="-128"/>
              </a:defRPr>
            </a:lvl1pPr>
            <a:lvl2pPr marL="742950" indent="-285750" defTabSz="931863">
              <a:defRPr>
                <a:solidFill>
                  <a:schemeClr val="tx1"/>
                </a:solidFill>
                <a:latin typeface="Arial" panose="020B0604020202020204" pitchFamily="34" charset="0"/>
                <a:ea typeface="ＭＳ Ｐゴシック" panose="020B0600070205080204" pitchFamily="34" charset="-128"/>
              </a:defRPr>
            </a:lvl2pPr>
            <a:lvl3pPr marL="1143000" indent="-228600" defTabSz="931863">
              <a:defRPr>
                <a:solidFill>
                  <a:schemeClr val="tx1"/>
                </a:solidFill>
                <a:latin typeface="Arial" panose="020B0604020202020204" pitchFamily="34" charset="0"/>
                <a:ea typeface="ＭＳ Ｐゴシック" panose="020B0600070205080204" pitchFamily="34" charset="-128"/>
              </a:defRPr>
            </a:lvl3pPr>
            <a:lvl4pPr marL="1600200" indent="-228600" defTabSz="931863">
              <a:defRPr>
                <a:solidFill>
                  <a:schemeClr val="tx1"/>
                </a:solidFill>
                <a:latin typeface="Arial" panose="020B0604020202020204" pitchFamily="34" charset="0"/>
                <a:ea typeface="ＭＳ Ｐゴシック" panose="020B0600070205080204" pitchFamily="34" charset="-128"/>
              </a:defRPr>
            </a:lvl4pPr>
            <a:lvl5pPr marL="2057400" indent="-228600" defTabSz="931863">
              <a:defRPr>
                <a:solidFill>
                  <a:schemeClr val="tx1"/>
                </a:solidFill>
                <a:latin typeface="Arial" panose="020B0604020202020204" pitchFamily="34" charset="0"/>
                <a:ea typeface="ＭＳ Ｐゴシック" panose="020B0600070205080204" pitchFamily="34" charset="-128"/>
              </a:defRPr>
            </a:lvl5pPr>
            <a:lvl6pPr marL="25146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931863"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a:fld id="{8DA44F49-0CDF-41C8-8B8A-C4D606B3D460}" type="slidenum">
              <a:rPr lang="en-US" altLang="en-US" sz="1200"/>
              <a:pPr algn="r"/>
              <a:t>12</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Image by Pam Goddard: www.thalassa-education.com</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3"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lvl1pPr>
          </a:lstStyle>
          <a:p>
            <a:r>
              <a:rPr lang="en-US" smtClean="0"/>
              <a:t>Click to edit Master title style</a:t>
            </a:r>
            <a:endParaRPr lang="en-US"/>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5" name="Slide Number Placeholder 4"/>
          <p:cNvSpPr>
            <a:spLocks noGrp="1" noChangeArrowheads="1"/>
          </p:cNvSpPr>
          <p:nvPr>
            <p:ph type="sldNum" sz="quarter" idx="10"/>
          </p:nvPr>
        </p:nvSpPr>
        <p:spPr/>
        <p:txBody>
          <a:bodyPr/>
          <a:lstStyle>
            <a:lvl1pPr>
              <a:defRPr/>
            </a:lvl1pPr>
          </a:lstStyle>
          <a:p>
            <a:fld id="{55225040-792A-4262-9906-F0C52CB09719}" type="slidenum">
              <a:rPr lang="en-US" altLang="en-US"/>
              <a:pPr/>
              <a:t>‹#›</a:t>
            </a:fld>
            <a:endParaRPr lang="en-US" altLang="en-US"/>
          </a:p>
        </p:txBody>
      </p:sp>
    </p:spTree>
    <p:extLst>
      <p:ext uri="{BB962C8B-B14F-4D97-AF65-F5344CB8AC3E}">
        <p14:creationId xmlns:p14="http://schemas.microsoft.com/office/powerpoint/2010/main" val="2637600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Text, and Content">
    <p:spTree>
      <p:nvGrpSpPr>
        <p:cNvPr id="1" name=""/>
        <p:cNvGrpSpPr/>
        <p:nvPr/>
      </p:nvGrpSpPr>
      <p:grpSpPr>
        <a:xfrm>
          <a:off x="0" y="0"/>
          <a:ext cx="0" cy="0"/>
          <a:chOff x="0" y="0"/>
          <a:chExt cx="0" cy="0"/>
        </a:xfrm>
      </p:grpSpPr>
      <p:sp>
        <p:nvSpPr>
          <p:cNvPr id="5"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7" name="Date Placeholder 11"/>
          <p:cNvSpPr txBox="1">
            <a:spLocks/>
          </p:cNvSpPr>
          <p:nvPr userDrawn="1"/>
        </p:nvSpPr>
        <p:spPr>
          <a:xfrm>
            <a:off x="228600" y="6248400"/>
            <a:ext cx="4386263" cy="384175"/>
          </a:xfrm>
          <a:prstGeom prst="rect">
            <a:avLst/>
          </a:prstGeom>
          <a:noFill/>
        </p:spPr>
        <p:txBody>
          <a:bodyPr/>
          <a:lstStyle/>
          <a:p>
            <a:pPr>
              <a:defRPr/>
            </a:pPr>
            <a:r>
              <a:rPr lang="en-US" sz="2000" b="1" dirty="0">
                <a:latin typeface="Arial"/>
                <a:ea typeface="ＭＳ Ｐゴシック" pitchFamily="1" charset="-128"/>
                <a:cs typeface="Arial"/>
              </a:rPr>
              <a:t>Lesson 2:</a:t>
            </a:r>
            <a:r>
              <a:rPr lang="en-US" sz="1700" b="1" dirty="0">
                <a:latin typeface="Arial"/>
                <a:ea typeface="ＭＳ Ｐゴシック" pitchFamily="1" charset="-128"/>
                <a:cs typeface="Arial"/>
              </a:rPr>
              <a:t> </a:t>
            </a:r>
            <a:r>
              <a:rPr lang="en-US" sz="2000" i="1" dirty="0">
                <a:latin typeface="Arial"/>
                <a:ea typeface="ＭＳ Ｐゴシック" pitchFamily="1" charset="-128"/>
                <a:cs typeface="Arial"/>
              </a:rPr>
              <a:t>Who are the </a:t>
            </a:r>
            <a:r>
              <a:rPr lang="en-US" sz="2000" i="1" dirty="0" err="1">
                <a:latin typeface="Arial"/>
                <a:ea typeface="ＭＳ Ｐゴシック" pitchFamily="1" charset="-128"/>
                <a:cs typeface="Arial"/>
              </a:rPr>
              <a:t>Unangan</a:t>
            </a:r>
            <a:r>
              <a:rPr lang="en-US" sz="2000" i="1" dirty="0">
                <a:latin typeface="Arial"/>
                <a:ea typeface="ＭＳ Ｐゴシック" pitchFamily="1" charset="-128"/>
                <a:cs typeface="Arial"/>
              </a:rPr>
              <a:t>?</a:t>
            </a:r>
          </a:p>
        </p:txBody>
      </p:sp>
      <p:pic>
        <p:nvPicPr>
          <p:cNvPr id="8" name="Picture 18"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1"/>
          </p:nvPr>
        </p:nvSpPr>
        <p:spPr>
          <a:xfrm>
            <a:off x="457200" y="1676400"/>
            <a:ext cx="40386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764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9" name="Slide Number Placeholder 8"/>
          <p:cNvSpPr>
            <a:spLocks noGrp="1" noChangeArrowheads="1"/>
          </p:cNvSpPr>
          <p:nvPr>
            <p:ph type="sldNum" sz="quarter" idx="10"/>
          </p:nvPr>
        </p:nvSpPr>
        <p:spPr/>
        <p:txBody>
          <a:bodyPr/>
          <a:lstStyle>
            <a:lvl1pPr>
              <a:defRPr/>
            </a:lvl1pPr>
          </a:lstStyle>
          <a:p>
            <a:fld id="{914D2058-E949-4169-8F99-BC9B04AADD14}" type="slidenum">
              <a:rPr lang="en-US" altLang="en-US"/>
              <a:pPr/>
              <a:t>‹#›</a:t>
            </a:fld>
            <a:endParaRPr lang="en-US" altLang="en-US"/>
          </a:p>
        </p:txBody>
      </p:sp>
    </p:spTree>
    <p:extLst>
      <p:ext uri="{BB962C8B-B14F-4D97-AF65-F5344CB8AC3E}">
        <p14:creationId xmlns:p14="http://schemas.microsoft.com/office/powerpoint/2010/main" val="4196408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a:latin typeface="Arial" charset="0"/>
              <a:ea typeface="+mn-ea"/>
            </a:endParaRPr>
          </a:p>
        </p:txBody>
      </p:sp>
      <p:sp>
        <p:nvSpPr>
          <p:cNvPr id="7"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8" name="Date Placeholder 11"/>
          <p:cNvSpPr txBox="1">
            <a:spLocks/>
          </p:cNvSpPr>
          <p:nvPr userDrawn="1"/>
        </p:nvSpPr>
        <p:spPr>
          <a:xfrm>
            <a:off x="228600" y="6248400"/>
            <a:ext cx="4386263" cy="384175"/>
          </a:xfrm>
          <a:prstGeom prst="rect">
            <a:avLst/>
          </a:prstGeom>
          <a:noFill/>
        </p:spPr>
        <p:txBody>
          <a:bodyPr/>
          <a:lstStyle/>
          <a:p>
            <a:pPr>
              <a:defRPr/>
            </a:pPr>
            <a:r>
              <a:rPr lang="en-US" sz="2000" b="1" dirty="0">
                <a:latin typeface="Arial"/>
                <a:ea typeface="ＭＳ Ｐゴシック" pitchFamily="1" charset="-128"/>
                <a:cs typeface="Arial"/>
              </a:rPr>
              <a:t>Lesson 2:</a:t>
            </a:r>
            <a:r>
              <a:rPr lang="en-US" sz="1700" b="1" dirty="0">
                <a:latin typeface="Arial"/>
                <a:ea typeface="ＭＳ Ｐゴシック" pitchFamily="1" charset="-128"/>
                <a:cs typeface="Arial"/>
              </a:rPr>
              <a:t> </a:t>
            </a:r>
            <a:r>
              <a:rPr lang="en-US" sz="2000" i="1" dirty="0">
                <a:latin typeface="Arial"/>
                <a:ea typeface="ＭＳ Ｐゴシック" pitchFamily="1" charset="-128"/>
                <a:cs typeface="Arial"/>
              </a:rPr>
              <a:t>Who are the </a:t>
            </a:r>
            <a:r>
              <a:rPr lang="en-US" sz="2000" i="1" dirty="0" err="1">
                <a:latin typeface="Arial"/>
                <a:ea typeface="ＭＳ Ｐゴシック" pitchFamily="1" charset="-128"/>
                <a:cs typeface="Arial"/>
              </a:rPr>
              <a:t>Unangan</a:t>
            </a:r>
            <a:r>
              <a:rPr lang="en-US" sz="2000" i="1" dirty="0">
                <a:latin typeface="Arial"/>
                <a:ea typeface="ＭＳ Ｐゴシック" pitchFamily="1" charset="-128"/>
                <a:cs typeface="Arial"/>
              </a:rPr>
              <a:t>?</a:t>
            </a:r>
          </a:p>
        </p:txBody>
      </p:sp>
      <p:pic>
        <p:nvPicPr>
          <p:cNvPr id="9" name="Picture 18" descr="Unangan-Boat.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10" name="Slide Number Placeholder 9"/>
          <p:cNvSpPr>
            <a:spLocks noGrp="1" noChangeArrowheads="1"/>
          </p:cNvSpPr>
          <p:nvPr>
            <p:ph type="sldNum" sz="quarter" idx="10"/>
          </p:nvPr>
        </p:nvSpPr>
        <p:spPr/>
        <p:txBody>
          <a:bodyPr/>
          <a:lstStyle>
            <a:lvl1pPr>
              <a:defRPr/>
            </a:lvl1pPr>
          </a:lstStyle>
          <a:p>
            <a:fld id="{B4D3CFC8-B985-4442-83A5-6900570F651A}" type="slidenum">
              <a:rPr lang="en-US" altLang="en-US"/>
              <a:pPr/>
              <a:t>‹#›</a:t>
            </a:fld>
            <a:endParaRPr lang="en-US" altLang="en-US"/>
          </a:p>
        </p:txBody>
      </p:sp>
    </p:spTree>
    <p:extLst>
      <p:ext uri="{BB962C8B-B14F-4D97-AF65-F5344CB8AC3E}">
        <p14:creationId xmlns:p14="http://schemas.microsoft.com/office/powerpoint/2010/main" val="78069147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fld id="{34BAE573-1F63-4D26-A4B3-DAE9517DE3C3}" type="slidenum">
              <a:rPr lang="en-US" altLang="en-US"/>
              <a:pPr/>
              <a:t>‹#›</a:t>
            </a:fld>
            <a:endParaRPr lang="en-US" altLang="en-US"/>
          </a:p>
        </p:txBody>
      </p:sp>
      <p:sp>
        <p:nvSpPr>
          <p:cNvPr id="126990" name="Line 14"/>
          <p:cNvSpPr>
            <a:spLocks noChangeShapeType="1"/>
          </p:cNvSpPr>
          <p:nvPr/>
        </p:nvSpPr>
        <p:spPr bwMode="auto">
          <a:xfrm>
            <a:off x="0" y="1143000"/>
            <a:ext cx="91440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1" name="Line 14"/>
          <p:cNvSpPr>
            <a:spLocks noChangeShapeType="1"/>
          </p:cNvSpPr>
          <p:nvPr/>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2"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ffectLst/>
        </p:spPr>
        <p:txBody>
          <a:bodyPr wrap="none" anchor="ctr"/>
          <a:lstStyle/>
          <a:p>
            <a:pPr>
              <a:defRPr/>
            </a:pPr>
            <a:endParaRPr lang="en-US">
              <a:latin typeface="Arial" charset="0"/>
              <a:ea typeface="+mn-ea"/>
            </a:endParaRPr>
          </a:p>
        </p:txBody>
      </p:sp>
      <p:sp>
        <p:nvSpPr>
          <p:cNvPr id="13" name="Rectangle 12"/>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w="9525">
            <a:noFill/>
            <a:miter lim="800000"/>
            <a:headEnd/>
            <a:tailEnd/>
          </a:ln>
          <a:effectLst>
            <a:outerShdw dist="20000" dir="5400000" rotWithShape="0">
              <a:srgbClr val="808080">
                <a:alpha val="37999"/>
              </a:srgbClr>
            </a:outerShdw>
          </a:effectLst>
        </p:spPr>
        <p:txBody>
          <a:bodyPr/>
          <a:lstStyle/>
          <a:p>
            <a:pPr>
              <a:defRPr/>
            </a:pPr>
            <a:endParaRPr lang="en-US">
              <a:latin typeface="+mn-lt"/>
              <a:ea typeface="+mn-ea"/>
            </a:endParaRPr>
          </a:p>
        </p:txBody>
      </p:sp>
      <p:sp>
        <p:nvSpPr>
          <p:cNvPr id="1032"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6" name="Date Placeholder 11"/>
          <p:cNvSpPr txBox="1">
            <a:spLocks/>
          </p:cNvSpPr>
          <p:nvPr userDrawn="1"/>
        </p:nvSpPr>
        <p:spPr>
          <a:xfrm>
            <a:off x="228600" y="6248400"/>
            <a:ext cx="4386263" cy="384175"/>
          </a:xfrm>
          <a:prstGeom prst="rect">
            <a:avLst/>
          </a:prstGeom>
          <a:noFill/>
        </p:spPr>
        <p:txBody>
          <a:bodyPr/>
          <a:lstStyle/>
          <a:p>
            <a:pPr>
              <a:defRPr/>
            </a:pPr>
            <a:r>
              <a:rPr lang="en-US" sz="2000" b="1" dirty="0">
                <a:latin typeface="Arial"/>
                <a:ea typeface="ＭＳ Ｐゴシック" pitchFamily="1" charset="-128"/>
                <a:cs typeface="Arial"/>
              </a:rPr>
              <a:t>Lesson 2:</a:t>
            </a:r>
            <a:r>
              <a:rPr lang="en-US" sz="1700" b="1" dirty="0">
                <a:latin typeface="Arial"/>
                <a:ea typeface="ＭＳ Ｐゴシック" pitchFamily="1" charset="-128"/>
                <a:cs typeface="Arial"/>
              </a:rPr>
              <a:t> </a:t>
            </a:r>
            <a:r>
              <a:rPr lang="en-US" sz="2000" i="1" dirty="0">
                <a:latin typeface="Arial"/>
                <a:ea typeface="ＭＳ Ｐゴシック" pitchFamily="1" charset="-128"/>
                <a:cs typeface="Arial"/>
              </a:rPr>
              <a:t>Who are the </a:t>
            </a:r>
            <a:r>
              <a:rPr lang="en-US" sz="2000" i="1" dirty="0" err="1">
                <a:latin typeface="Arial"/>
                <a:ea typeface="ＭＳ Ｐゴシック" pitchFamily="1" charset="-128"/>
                <a:cs typeface="Arial"/>
              </a:rPr>
              <a:t>Unangan</a:t>
            </a:r>
            <a:r>
              <a:rPr lang="en-US" sz="2000" i="1" dirty="0">
                <a:latin typeface="Arial"/>
                <a:ea typeface="ＭＳ Ｐゴシック" pitchFamily="1" charset="-128"/>
                <a:cs typeface="Arial"/>
              </a:rPr>
              <a:t>?</a:t>
            </a:r>
          </a:p>
        </p:txBody>
      </p:sp>
      <p:pic>
        <p:nvPicPr>
          <p:cNvPr id="1034" name="Picture 14" descr="Unangan-Boat.pd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697663" y="322263"/>
            <a:ext cx="2413000" cy="125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923" r:id="rId1"/>
    <p:sldLayoutId id="2147484924" r:id="rId2"/>
    <p:sldLayoutId id="2147484925" r:id="rId3"/>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ＭＳ Ｐゴシック" charset="-128"/>
          <a:cs typeface="ＭＳ Ｐゴシック" pitchFamily="34" charset="-128"/>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itchFamily="34" charset="-128"/>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itchFamily="34" charset="-128"/>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itchFamily="34" charset="-128"/>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ＭＳ Ｐゴシック" charset="-128"/>
          <a:cs typeface="ＭＳ Ｐゴシック" pitchFamily="34" charset="-128"/>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file:///D:\Pribilof_html\Images\Gallery\High_Resolution\NMML\Number2733-63.jp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file:///D:\Pribilof_html\Images\Gallery\High_Resolution\Elliott\plate_24.jp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sz="800" i="1">
              <a:ea typeface="ヒラギノ角ゴ Pro W3"/>
              <a:cs typeface="ヒラギノ角ゴ Pro W3"/>
            </a:endParaRPr>
          </a:p>
        </p:txBody>
      </p:sp>
      <p:sp>
        <p:nvSpPr>
          <p:cNvPr id="5124" name="Text Box 17"/>
          <p:cNvSpPr txBox="1">
            <a:spLocks noChangeArrowheads="1"/>
          </p:cNvSpPr>
          <p:nvPr/>
        </p:nvSpPr>
        <p:spPr bwMode="auto">
          <a:xfrm>
            <a:off x="2514600" y="4827588"/>
            <a:ext cx="2286000"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8288">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endParaRPr lang="en-US" altLang="en-US" sz="800" i="1">
              <a:ea typeface="ヒラギノ角ゴ Pro W3"/>
              <a:cs typeface="ヒラギノ角ゴ Pro W3"/>
            </a:endParaRPr>
          </a:p>
        </p:txBody>
      </p:sp>
      <p:pic>
        <p:nvPicPr>
          <p:cNvPr id="5125"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000"/>
              <a:t>© Thomas Stream Northern Fur Seal </a:t>
            </a:r>
          </a:p>
        </p:txBody>
      </p:sp>
      <p:sp>
        <p:nvSpPr>
          <p:cNvPr id="5127"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ea typeface="ＭＳ Ｐゴシック" panose="020B0600070205080204" pitchFamily="34" charset="-128"/>
              </a:rPr>
              <a:t>Laaquda{: The Northern Fur Seal</a:t>
            </a:r>
            <a:endParaRPr lang="en-US" altLang="en-US" sz="4200" i="1" smtClean="0">
              <a:solidFill>
                <a:srgbClr val="97361F"/>
              </a:solidFill>
              <a:latin typeface="Unangam Tunuu  Normal" panose="00000400000000000000" pitchFamily="2" charset="0"/>
              <a:ea typeface="ＭＳ Ｐゴシック" panose="020B0600070205080204" pitchFamily="34" charset="-128"/>
            </a:endParaRPr>
          </a:p>
        </p:txBody>
      </p:sp>
      <p:sp>
        <p:nvSpPr>
          <p:cNvPr id="5128" name="TextBox 5"/>
          <p:cNvSpPr txBox="1">
            <a:spLocks noChangeArrowheads="1"/>
          </p:cNvSpPr>
          <p:nvPr/>
        </p:nvSpPr>
        <p:spPr bwMode="auto">
          <a:xfrm>
            <a:off x="152400" y="1295400"/>
            <a:ext cx="2819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3200" b="1">
                <a:cs typeface="Arial" panose="020B0604020202020204" pitchFamily="34" charset="0"/>
              </a:rPr>
              <a:t>Lesson 2:</a:t>
            </a:r>
          </a:p>
          <a:p>
            <a:r>
              <a:rPr lang="en-US" altLang="en-US" sz="1600" b="1">
                <a:cs typeface="Arial" panose="020B0604020202020204" pitchFamily="34" charset="0"/>
              </a:rPr>
              <a:t> </a:t>
            </a:r>
          </a:p>
          <a:p>
            <a:r>
              <a:rPr lang="en-US" altLang="en-US" sz="3200" i="1">
                <a:cs typeface="Arial" panose="020B0604020202020204" pitchFamily="34" charset="0"/>
              </a:rPr>
              <a:t>Who are the Unangan?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7"/>
          <p:cNvSpPr>
            <a:spLocks noGrp="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What will you learn?</a:t>
            </a:r>
            <a:endParaRPr lang="en-US" altLang="en-US" sz="4000" smtClean="0">
              <a:latin typeface="Unangam Tunuu  Normal" panose="00000400000000000000" pitchFamily="2" charset="0"/>
              <a:ea typeface="ＭＳ Ｐゴシック" panose="020B0600070205080204" pitchFamily="34" charset="-128"/>
            </a:endParaRPr>
          </a:p>
        </p:txBody>
      </p:sp>
      <p:sp>
        <p:nvSpPr>
          <p:cNvPr id="6147" name="Text Placeholder 9"/>
          <p:cNvSpPr>
            <a:spLocks noGrp="1"/>
          </p:cNvSpPr>
          <p:nvPr>
            <p:ph type="body" sz="half" idx="1"/>
          </p:nvPr>
        </p:nvSpPr>
        <p:spPr>
          <a:xfrm>
            <a:off x="228600" y="1295400"/>
            <a:ext cx="8915400" cy="3124200"/>
          </a:xfrm>
        </p:spPr>
        <p:txBody>
          <a:bodyPr/>
          <a:lstStyle/>
          <a:p>
            <a:pPr eaLnBrk="1" hangingPunct="1"/>
            <a:r>
              <a:rPr lang="en-US" altLang="en-US" sz="2800" smtClean="0">
                <a:ea typeface="ＭＳ Ｐゴシック" panose="020B0600070205080204" pitchFamily="34" charset="-128"/>
              </a:rPr>
              <a:t>Who are the Unangan?</a:t>
            </a:r>
          </a:p>
          <a:p>
            <a:pPr eaLnBrk="1" hangingPunct="1"/>
            <a:r>
              <a:rPr lang="en-US" altLang="en-US" sz="2800" smtClean="0">
                <a:ea typeface="ＭＳ Ｐゴシック" panose="020B0600070205080204" pitchFamily="34" charset="-128"/>
              </a:rPr>
              <a:t>Where do the Unangan live?</a:t>
            </a:r>
          </a:p>
          <a:p>
            <a:pPr lvl="1" eaLnBrk="1" hangingPunct="1"/>
            <a:r>
              <a:rPr lang="en-US" altLang="en-US" sz="2400" smtClean="0">
                <a:ea typeface="ＭＳ Ｐゴシック" panose="020B0600070205080204" pitchFamily="34" charset="-128"/>
              </a:rPr>
              <a:t>How did the Unangan come to the Pribilof Islands?</a:t>
            </a:r>
          </a:p>
          <a:p>
            <a:pPr eaLnBrk="1" hangingPunct="1"/>
            <a:r>
              <a:rPr lang="en-US" altLang="en-US" sz="2800" smtClean="0">
                <a:ea typeface="ＭＳ Ｐゴシック" panose="020B0600070205080204" pitchFamily="34" charset="-128"/>
              </a:rPr>
              <a:t>How were marine mammals a part of their culture?</a:t>
            </a:r>
          </a:p>
          <a:p>
            <a:pPr eaLnBrk="1" hangingPunct="1"/>
            <a:endParaRPr lang="en-US" altLang="en-US" smtClean="0">
              <a:ea typeface="ＭＳ Ｐゴシック" panose="020B0600070205080204" pitchFamily="34" charset="-128"/>
            </a:endParaRPr>
          </a:p>
        </p:txBody>
      </p:sp>
      <p:sp>
        <p:nvSpPr>
          <p:cNvPr id="6148"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DB6459A-9750-4BE3-8EEC-6BD9E1B1F953}" type="slidenum">
              <a:rPr lang="en-US" altLang="en-US"/>
              <a:pPr/>
              <a:t>1</a:t>
            </a:fld>
            <a:endParaRPr lang="en-US" altLang="en-US"/>
          </a:p>
        </p:txBody>
      </p:sp>
      <p:pic>
        <p:nvPicPr>
          <p:cNvPr id="16389" name="Picture 6"/>
          <p:cNvPicPr>
            <a:picLocks noChangeAspect="1"/>
          </p:cNvPicPr>
          <p:nvPr/>
        </p:nvPicPr>
        <p:blipFill>
          <a:blip r:embed="rId3"/>
          <a:srcRect/>
          <a:stretch>
            <a:fillRect/>
          </a:stretch>
        </p:blipFill>
        <p:spPr bwMode="auto">
          <a:xfrm>
            <a:off x="1219200" y="3810000"/>
            <a:ext cx="6705600" cy="1631950"/>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7"/>
          <p:cNvSpPr>
            <a:spLocks noGrp="1"/>
          </p:cNvSpPr>
          <p:nvPr>
            <p:ph type="title"/>
          </p:nvPr>
        </p:nvSpPr>
        <p:spPr>
          <a:xfrm>
            <a:off x="304800" y="0"/>
            <a:ext cx="8686800" cy="1219200"/>
          </a:xfrm>
        </p:spPr>
        <p:txBody>
          <a:bodyPr anchor="b"/>
          <a:lstStyle/>
          <a:p>
            <a:pPr eaLnBrk="1" hangingPunct="1"/>
            <a:r>
              <a:rPr lang="en-US" altLang="en-US" smtClean="0">
                <a:solidFill>
                  <a:schemeClr val="tx1"/>
                </a:solidFill>
                <a:latin typeface="Unangam Tunuu  Normal" panose="00000400000000000000" pitchFamily="2" charset="0"/>
                <a:ea typeface="ＭＳ Ｐゴシック" panose="020B0600070205080204" pitchFamily="34" charset="-128"/>
              </a:rPr>
              <a:t/>
            </a:r>
            <a:br>
              <a:rPr lang="en-US" altLang="en-US"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Who are the Unangan?</a:t>
            </a:r>
            <a:endParaRPr lang="en-US" altLang="en-US" sz="4000" smtClean="0">
              <a:latin typeface="Unangam Tunuu  Normal" panose="00000400000000000000" pitchFamily="2" charset="0"/>
              <a:ea typeface="ＭＳ Ｐゴシック" panose="020B0600070205080204" pitchFamily="34" charset="-128"/>
            </a:endParaRPr>
          </a:p>
        </p:txBody>
      </p:sp>
      <p:sp>
        <p:nvSpPr>
          <p:cNvPr id="7171" name="Text Placeholder 9"/>
          <p:cNvSpPr>
            <a:spLocks noGrp="1"/>
          </p:cNvSpPr>
          <p:nvPr>
            <p:ph type="body" sz="half" idx="1"/>
          </p:nvPr>
        </p:nvSpPr>
        <p:spPr>
          <a:xfrm>
            <a:off x="304800" y="4275138"/>
            <a:ext cx="8534400" cy="1970087"/>
          </a:xfrm>
        </p:spPr>
        <p:txBody>
          <a:bodyPr/>
          <a:lstStyle/>
          <a:p>
            <a:pPr eaLnBrk="1" hangingPunct="1"/>
            <a:r>
              <a:rPr lang="en-US" altLang="en-US" sz="2800" smtClean="0">
                <a:ea typeface="ＭＳ Ｐゴシック" panose="020B0600070205080204" pitchFamily="34" charset="-128"/>
              </a:rPr>
              <a:t>Unangan: “Islanders” or “People of the shore” who inhabit the Aleutian, Commander, and Pribilof Islands</a:t>
            </a:r>
          </a:p>
          <a:p>
            <a:pPr lvl="1" eaLnBrk="1" hangingPunct="1"/>
            <a:r>
              <a:rPr lang="en-US" altLang="en-US" sz="2000" smtClean="0">
                <a:ea typeface="ＭＳ Ｐゴシック" panose="020B0600070205080204" pitchFamily="34" charset="-128"/>
              </a:rPr>
              <a:t>Historically called Aleut by Russians and Americans</a:t>
            </a:r>
          </a:p>
        </p:txBody>
      </p:sp>
      <p:sp>
        <p:nvSpPr>
          <p:cNvPr id="7172"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DD73A72E-B5E5-49F1-AE8C-08F4D35A1541}" type="slidenum">
              <a:rPr lang="en-US" altLang="en-US"/>
              <a:pPr/>
              <a:t>2</a:t>
            </a:fld>
            <a:endParaRPr lang="en-US" altLang="en-US"/>
          </a:p>
        </p:txBody>
      </p:sp>
      <p:pic>
        <p:nvPicPr>
          <p:cNvPr id="18437" name="Picture 9" descr="Photo of baidar near East Landing.">
            <a:hlinkClick r:id="rId3" action="ppaction://hlinkfile"/>
          </p:cNvPr>
          <p:cNvPicPr>
            <a:picLocks noChangeAspect="1" noChangeArrowheads="1"/>
          </p:cNvPicPr>
          <p:nvPr/>
        </p:nvPicPr>
        <p:blipFill>
          <a:blip r:embed="rId4"/>
          <a:srcRect l="5263" t="45546" r="6580" b="10594"/>
          <a:stretch>
            <a:fillRect/>
          </a:stretch>
        </p:blipFill>
        <p:spPr bwMode="auto">
          <a:xfrm>
            <a:off x="1295400" y="1447800"/>
            <a:ext cx="6858000" cy="2660650"/>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2" name="Picture 9" descr="AK_aleutians.jpg"/>
          <p:cNvPicPr>
            <a:picLocks noChangeAspect="1"/>
          </p:cNvPicPr>
          <p:nvPr/>
        </p:nvPicPr>
        <p:blipFill>
          <a:blip r:embed="rId3"/>
          <a:srcRect/>
          <a:stretch>
            <a:fillRect/>
          </a:stretch>
        </p:blipFill>
        <p:spPr bwMode="auto">
          <a:xfrm>
            <a:off x="1584325" y="2717800"/>
            <a:ext cx="6442075" cy="3221038"/>
          </a:xfrm>
          <a:prstGeom prst="rect">
            <a:avLst/>
          </a:prstGeom>
          <a:noFill/>
          <a:ln w="9525">
            <a:noFill/>
            <a:miter lim="800000"/>
            <a:headEnd/>
            <a:tailEnd/>
          </a:ln>
          <a:effectLst>
            <a:outerShdw dist="139700" dir="2700000" algn="tl" rotWithShape="0">
              <a:srgbClr val="333333">
                <a:alpha val="64998"/>
              </a:srgbClr>
            </a:outerShdw>
          </a:effectLst>
        </p:spPr>
      </p:pic>
      <p:sp>
        <p:nvSpPr>
          <p:cNvPr id="8195" name="Rectangle 2"/>
          <p:cNvSpPr>
            <a:spLocks noGrp="1" noChangeArrowheads="1"/>
          </p:cNvSpPr>
          <p:nvPr>
            <p:ph type="title"/>
          </p:nvPr>
        </p:nvSpPr>
        <p:spPr>
          <a:xfrm>
            <a:off x="228600" y="228600"/>
            <a:ext cx="8915400" cy="990600"/>
          </a:xfrm>
        </p:spPr>
        <p:txBody>
          <a:bodyPr anchor="b"/>
          <a:lstStyle/>
          <a:p>
            <a:pPr eaLnBrk="1" hangingPunct="1">
              <a:spcBef>
                <a:spcPts val="1200"/>
              </a:spcBef>
              <a:spcAft>
                <a:spcPts val="300"/>
              </a:spcAft>
            </a:pPr>
            <a:r>
              <a:rPr lang="en-US" altLang="en-US" sz="3000" smtClean="0">
                <a:solidFill>
                  <a:schemeClr val="tx1"/>
                </a:solidFill>
                <a:latin typeface="Unangam Tunuu  Normal" panose="00000400000000000000" pitchFamily="2" charset="0"/>
                <a:ea typeface="ＭＳ Ｐゴシック" panose="020B0600070205080204" pitchFamily="34" charset="-128"/>
              </a:rPr>
              <a:t/>
            </a:r>
            <a:br>
              <a:rPr lang="en-US" altLang="en-US" sz="3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Where did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Unangan traditionally live?</a:t>
            </a:r>
          </a:p>
        </p:txBody>
      </p:sp>
      <p:sp>
        <p:nvSpPr>
          <p:cNvPr id="8196" name="Text Placeholder 13"/>
          <p:cNvSpPr>
            <a:spLocks noGrp="1"/>
          </p:cNvSpPr>
          <p:nvPr>
            <p:ph type="body" sz="half" idx="3"/>
          </p:nvPr>
        </p:nvSpPr>
        <p:spPr>
          <a:xfrm>
            <a:off x="-228600" y="1249363"/>
            <a:ext cx="9372600" cy="2162175"/>
          </a:xfrm>
        </p:spPr>
        <p:txBody>
          <a:bodyPr/>
          <a:lstStyle/>
          <a:p>
            <a:pPr lvl="1" eaLnBrk="1" hangingPunct="1">
              <a:spcBef>
                <a:spcPct val="0"/>
              </a:spcBef>
            </a:pPr>
            <a:r>
              <a:rPr lang="en-US" altLang="en-US" sz="2400" smtClean="0">
                <a:ea typeface="ＭＳ Ｐゴシック" panose="020B0600070205080204" pitchFamily="34" charset="-128"/>
              </a:rPr>
              <a:t>Aleutian and Commander Islands</a:t>
            </a:r>
          </a:p>
          <a:p>
            <a:pPr lvl="1" eaLnBrk="1" hangingPunct="1">
              <a:spcBef>
                <a:spcPct val="0"/>
              </a:spcBef>
            </a:pPr>
            <a:r>
              <a:rPr lang="en-US" altLang="en-US" sz="2400" smtClean="0">
                <a:ea typeface="ＭＳ Ｐゴシック" panose="020B0600070205080204" pitchFamily="34" charset="-128"/>
              </a:rPr>
              <a:t>Beginning in the 1780s, Unangan lived on the Pribilof Islands</a:t>
            </a:r>
          </a:p>
          <a:p>
            <a:pPr lvl="1" eaLnBrk="1" hangingPunct="1">
              <a:spcBef>
                <a:spcPct val="0"/>
              </a:spcBef>
            </a:pPr>
            <a:r>
              <a:rPr lang="en-US" altLang="en-US" sz="2400" smtClean="0">
                <a:ea typeface="ＭＳ Ｐゴシック" panose="020B0600070205080204" pitchFamily="34" charset="-128"/>
              </a:rPr>
              <a:t>Unangan called the Pribilof Islands </a:t>
            </a:r>
            <a:r>
              <a:rPr lang="en-US" altLang="en-US" sz="2400" b="1" smtClean="0">
                <a:latin typeface="Unangam Tunuu  Normal" panose="00000400000000000000" pitchFamily="2" charset="0"/>
                <a:ea typeface="ＭＳ Ｐゴシック" panose="020B0600070205080204" pitchFamily="34" charset="-128"/>
              </a:rPr>
              <a:t>Tana{-Ami{</a:t>
            </a:r>
          </a:p>
        </p:txBody>
      </p:sp>
      <p:sp>
        <p:nvSpPr>
          <p:cNvPr id="8197"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86DBF85-6033-4386-A04E-A2080475F42A}" type="slidenum">
              <a:rPr lang="en-US" altLang="en-US"/>
              <a:pPr/>
              <a:t>3</a:t>
            </a:fld>
            <a:endParaRPr lang="en-US" altLang="en-US"/>
          </a:p>
        </p:txBody>
      </p:sp>
      <p:sp>
        <p:nvSpPr>
          <p:cNvPr id="8198"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359AF7F8-E143-4BC9-8D18-86886CA1446E}" type="slidenum">
              <a:rPr lang="en-US" altLang="en-US" sz="1400"/>
              <a:pPr algn="r" eaLnBrk="1" hangingPunct="1"/>
              <a:t>3</a:t>
            </a:fld>
            <a:endParaRPr lang="en-US" altLang="en-US" sz="1400"/>
          </a:p>
        </p:txBody>
      </p:sp>
      <p:sp>
        <p:nvSpPr>
          <p:cNvPr id="8199"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Clr>
                <a:schemeClr val="hlink"/>
              </a:buClr>
              <a:buSzPct val="65000"/>
              <a:buFont typeface="Zapf Dingbats" charset="2"/>
              <a:buNone/>
            </a:pPr>
            <a:endParaRPr lang="en-US" altLang="en-US" sz="2800">
              <a:solidFill>
                <a:srgbClr val="000000"/>
              </a:solidFill>
            </a:endParaRPr>
          </a:p>
        </p:txBody>
      </p:sp>
      <p:sp>
        <p:nvSpPr>
          <p:cNvPr id="8200" name="TextBox 23"/>
          <p:cNvSpPr txBox="1">
            <a:spLocks noChangeArrowheads="1"/>
          </p:cNvSpPr>
          <p:nvPr/>
        </p:nvSpPr>
        <p:spPr bwMode="auto">
          <a:xfrm>
            <a:off x="5156200" y="2717800"/>
            <a:ext cx="6588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USA</a:t>
            </a:r>
          </a:p>
        </p:txBody>
      </p:sp>
      <p:sp>
        <p:nvSpPr>
          <p:cNvPr id="8201" name="TextBox 10"/>
          <p:cNvSpPr txBox="1">
            <a:spLocks noChangeArrowheads="1"/>
          </p:cNvSpPr>
          <p:nvPr/>
        </p:nvSpPr>
        <p:spPr bwMode="auto">
          <a:xfrm>
            <a:off x="5313363" y="3630613"/>
            <a:ext cx="89058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Alaska</a:t>
            </a:r>
          </a:p>
        </p:txBody>
      </p:sp>
      <p:sp>
        <p:nvSpPr>
          <p:cNvPr id="8202" name="TextBox 11"/>
          <p:cNvSpPr txBox="1">
            <a:spLocks noChangeArrowheads="1"/>
          </p:cNvSpPr>
          <p:nvPr/>
        </p:nvSpPr>
        <p:spPr bwMode="auto">
          <a:xfrm>
            <a:off x="2465388" y="2749550"/>
            <a:ext cx="930275"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RUSSIA</a:t>
            </a:r>
          </a:p>
        </p:txBody>
      </p:sp>
      <p:sp>
        <p:nvSpPr>
          <p:cNvPr id="8203" name="TextBox 12"/>
          <p:cNvSpPr txBox="1">
            <a:spLocks noChangeArrowheads="1"/>
          </p:cNvSpPr>
          <p:nvPr/>
        </p:nvSpPr>
        <p:spPr bwMode="auto">
          <a:xfrm>
            <a:off x="6805613" y="3224213"/>
            <a:ext cx="101917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CANADA</a:t>
            </a:r>
          </a:p>
        </p:txBody>
      </p:sp>
      <p:sp>
        <p:nvSpPr>
          <p:cNvPr id="8204" name="TextBox 14"/>
          <p:cNvSpPr txBox="1">
            <a:spLocks noChangeArrowheads="1"/>
          </p:cNvSpPr>
          <p:nvPr/>
        </p:nvSpPr>
        <p:spPr bwMode="auto">
          <a:xfrm>
            <a:off x="3346450" y="4567238"/>
            <a:ext cx="61912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200"/>
              <a:t>Pribilof </a:t>
            </a:r>
          </a:p>
          <a:p>
            <a:r>
              <a:rPr lang="en-US" altLang="en-US" sz="1200"/>
              <a:t>Islands</a:t>
            </a:r>
          </a:p>
        </p:txBody>
      </p:sp>
      <p:sp>
        <p:nvSpPr>
          <p:cNvPr id="2" name="TextBox 16"/>
          <p:cNvSpPr txBox="1">
            <a:spLocks noChangeArrowheads="1"/>
          </p:cNvSpPr>
          <p:nvPr/>
        </p:nvSpPr>
        <p:spPr bwMode="auto">
          <a:xfrm>
            <a:off x="1813521" y="4105286"/>
            <a:ext cx="1031352" cy="461665"/>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a:spAutoFit/>
          </a:bodyPr>
          <a:lstStyle/>
          <a:p>
            <a:pPr algn="ctr">
              <a:defRPr/>
            </a:pPr>
            <a:r>
              <a:rPr lang="en-US" sz="1200" dirty="0">
                <a:noFill/>
              </a:rPr>
              <a:t>Commander </a:t>
            </a:r>
          </a:p>
          <a:p>
            <a:pPr algn="ctr">
              <a:defRPr/>
            </a:pPr>
            <a:r>
              <a:rPr lang="en-US" sz="1200" dirty="0">
                <a:noFill/>
              </a:rPr>
              <a:t>Islands</a:t>
            </a:r>
          </a:p>
        </p:txBody>
      </p:sp>
      <p:sp>
        <p:nvSpPr>
          <p:cNvPr id="8206" name="TextBox 16"/>
          <p:cNvSpPr txBox="1">
            <a:spLocks noChangeArrowheads="1"/>
          </p:cNvSpPr>
          <p:nvPr/>
        </p:nvSpPr>
        <p:spPr bwMode="auto">
          <a:xfrm>
            <a:off x="3686175" y="5257800"/>
            <a:ext cx="561975"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100"/>
              <a:t>Umnak</a:t>
            </a:r>
          </a:p>
        </p:txBody>
      </p:sp>
      <p:cxnSp>
        <p:nvCxnSpPr>
          <p:cNvPr id="8207" name="Straight Arrow Connector 18"/>
          <p:cNvCxnSpPr>
            <a:cxnSpLocks noChangeShapeType="1"/>
          </p:cNvCxnSpPr>
          <p:nvPr/>
        </p:nvCxnSpPr>
        <p:spPr bwMode="auto">
          <a:xfrm rot="16200000" flipH="1">
            <a:off x="3965575" y="5519738"/>
            <a:ext cx="174625" cy="5715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8208" name="TextBox 22"/>
          <p:cNvSpPr txBox="1">
            <a:spLocks noChangeArrowheads="1"/>
          </p:cNvSpPr>
          <p:nvPr/>
        </p:nvSpPr>
        <p:spPr bwMode="auto">
          <a:xfrm>
            <a:off x="2330450" y="4714875"/>
            <a:ext cx="398463" cy="23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sz="1100"/>
              <a:t>Attu</a:t>
            </a:r>
          </a:p>
        </p:txBody>
      </p:sp>
      <p:cxnSp>
        <p:nvCxnSpPr>
          <p:cNvPr id="8209" name="Straight Arrow Connector 18"/>
          <p:cNvCxnSpPr>
            <a:cxnSpLocks noChangeShapeType="1"/>
          </p:cNvCxnSpPr>
          <p:nvPr/>
        </p:nvCxnSpPr>
        <p:spPr bwMode="auto">
          <a:xfrm rot="10800000" flipV="1">
            <a:off x="2270125" y="4910138"/>
            <a:ext cx="228600" cy="762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8210" name="Straight Arrow Connector 18"/>
          <p:cNvCxnSpPr>
            <a:cxnSpLocks noChangeShapeType="1"/>
            <a:stCxn id="8204" idx="3"/>
          </p:cNvCxnSpPr>
          <p:nvPr/>
        </p:nvCxnSpPr>
        <p:spPr bwMode="auto">
          <a:xfrm>
            <a:off x="3965575" y="4772025"/>
            <a:ext cx="115888" cy="160338"/>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a:noFill/>
              </a14:hiddenFill>
            </a:ext>
          </a:extLst>
        </p:spPr>
      </p:cxnSp>
      <p:sp>
        <p:nvSpPr>
          <p:cNvPr id="8211" name="TextBox 21"/>
          <p:cNvSpPr txBox="1">
            <a:spLocks noChangeArrowheads="1"/>
          </p:cNvSpPr>
          <p:nvPr/>
        </p:nvSpPr>
        <p:spPr bwMode="auto">
          <a:xfrm>
            <a:off x="2165350" y="5626100"/>
            <a:ext cx="29908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a:r>
              <a:rPr lang="en-US" altLang="en-US" sz="1400" b="1" i="1"/>
              <a:t>Unangan tanangin</a:t>
            </a:r>
            <a:r>
              <a:rPr lang="en-US" altLang="en-US" sz="1400"/>
              <a:t> - </a:t>
            </a:r>
            <a:r>
              <a:rPr lang="en-US" altLang="en-US" sz="1200"/>
              <a:t>Aleutian Islands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8600" y="0"/>
            <a:ext cx="89154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Unangan and the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Pribilof Islands</a:t>
            </a:r>
          </a:p>
        </p:txBody>
      </p:sp>
      <p:sp>
        <p:nvSpPr>
          <p:cNvPr id="9219" name="Text Placeholder 13"/>
          <p:cNvSpPr>
            <a:spLocks noGrp="1"/>
          </p:cNvSpPr>
          <p:nvPr>
            <p:ph type="body" sz="half" idx="1"/>
          </p:nvPr>
        </p:nvSpPr>
        <p:spPr>
          <a:xfrm>
            <a:off x="228600" y="1295400"/>
            <a:ext cx="8686800" cy="2311400"/>
          </a:xfrm>
        </p:spPr>
        <p:txBody>
          <a:bodyPr/>
          <a:lstStyle/>
          <a:p>
            <a:pPr eaLnBrk="1" hangingPunct="1">
              <a:lnSpc>
                <a:spcPct val="90000"/>
              </a:lnSpc>
              <a:spcAft>
                <a:spcPts val="600"/>
              </a:spcAft>
            </a:pPr>
            <a:r>
              <a:rPr lang="en-US" altLang="en-US" sz="2400" smtClean="0">
                <a:ea typeface="ＭＳ Ｐゴシック" panose="020B0600070205080204" pitchFamily="34" charset="-128"/>
              </a:rPr>
              <a:t>Brought to the Pribilof Islands by Russian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fur traders in 1788</a:t>
            </a:r>
          </a:p>
          <a:p>
            <a:pPr eaLnBrk="1" hangingPunct="1">
              <a:lnSpc>
                <a:spcPct val="90000"/>
              </a:lnSpc>
              <a:spcAft>
                <a:spcPts val="600"/>
              </a:spcAft>
            </a:pPr>
            <a:r>
              <a:rPr lang="en-US" altLang="en-US" sz="2400" smtClean="0">
                <a:ea typeface="ＭＳ Ｐゴシック" panose="020B0600070205080204" pitchFamily="34" charset="-128"/>
              </a:rPr>
              <a:t>Forced to harvest fur seals for Russians and Americans</a:t>
            </a:r>
          </a:p>
        </p:txBody>
      </p:sp>
      <p:sp>
        <p:nvSpPr>
          <p:cNvPr id="9220"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413691D-5729-4E30-9081-938711216F33}" type="slidenum">
              <a:rPr lang="en-US" altLang="en-US"/>
              <a:pPr/>
              <a:t>4</a:t>
            </a:fld>
            <a:endParaRPr lang="en-US" altLang="en-US"/>
          </a:p>
        </p:txBody>
      </p:sp>
      <p:sp>
        <p:nvSpPr>
          <p:cNvPr id="9221"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buClr>
                <a:schemeClr val="hlink"/>
              </a:buClr>
              <a:buSzPct val="65000"/>
              <a:buFont typeface="Zapf Dingbats" charset="2"/>
              <a:buNone/>
            </a:pPr>
            <a:endParaRPr lang="en-US" altLang="en-US" sz="2800">
              <a:solidFill>
                <a:srgbClr val="000000"/>
              </a:solidFill>
            </a:endParaRPr>
          </a:p>
        </p:txBody>
      </p:sp>
      <p:pic>
        <p:nvPicPr>
          <p:cNvPr id="22534" name="Picture 9" descr="Drawing of the killing gang at work on the Village slaughter field.">
            <a:hlinkClick r:id="rId3" action="ppaction://hlinkfile"/>
          </p:cNvPr>
          <p:cNvPicPr>
            <a:picLocks noChangeAspect="1" noChangeArrowheads="1"/>
          </p:cNvPicPr>
          <p:nvPr/>
        </p:nvPicPr>
        <p:blipFill>
          <a:blip r:embed="rId4"/>
          <a:srcRect l="5063" t="13264" r="5063" b="16621"/>
          <a:stretch>
            <a:fillRect/>
          </a:stretch>
        </p:blipFill>
        <p:spPr bwMode="auto">
          <a:xfrm>
            <a:off x="1600200" y="2713038"/>
            <a:ext cx="5943600" cy="3097212"/>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54000" y="152400"/>
            <a:ext cx="88900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Life on The Pribilof Islands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Before the Fur Trade</a:t>
            </a:r>
          </a:p>
        </p:txBody>
      </p:sp>
      <p:sp>
        <p:nvSpPr>
          <p:cNvPr id="10243" name="Text Placeholder 7"/>
          <p:cNvSpPr>
            <a:spLocks noGrp="1"/>
          </p:cNvSpPr>
          <p:nvPr>
            <p:ph type="body" sz="half" idx="3"/>
          </p:nvPr>
        </p:nvSpPr>
        <p:spPr>
          <a:xfrm>
            <a:off x="152400" y="1447800"/>
            <a:ext cx="8991600" cy="685800"/>
          </a:xfrm>
        </p:spPr>
        <p:txBody>
          <a:bodyPr/>
          <a:lstStyle/>
          <a:p>
            <a:pPr eaLnBrk="1" hangingPunct="1"/>
            <a:r>
              <a:rPr lang="en-US" altLang="en-US" sz="2400" smtClean="0">
                <a:ea typeface="ＭＳ Ｐゴシック" panose="020B0600070205080204" pitchFamily="34" charset="-128"/>
              </a:rPr>
              <a:t>Pribilofs were uninhabited by people until 1788</a:t>
            </a:r>
          </a:p>
          <a:p>
            <a:pPr lvl="1" eaLnBrk="1" hangingPunct="1"/>
            <a:endParaRPr lang="en-US" altLang="en-US" sz="2400" smtClean="0">
              <a:ea typeface="ＭＳ Ｐゴシック" panose="020B0600070205080204" pitchFamily="34" charset="-128"/>
            </a:endParaRPr>
          </a:p>
        </p:txBody>
      </p:sp>
      <p:sp>
        <p:nvSpPr>
          <p:cNvPr id="10244"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FE24C022-2760-4A22-A630-A31EB5E2C24D}" type="slidenum">
              <a:rPr lang="en-US" altLang="en-US"/>
              <a:pPr/>
              <a:t>5</a:t>
            </a:fld>
            <a:endParaRPr lang="en-US" altLang="en-US"/>
          </a:p>
        </p:txBody>
      </p:sp>
      <p:pic>
        <p:nvPicPr>
          <p:cNvPr id="24581" name="Picture 10" descr="Photo of murres on cliff nests at south Zapadni."/>
          <p:cNvPicPr>
            <a:picLocks noChangeAspect="1" noChangeArrowheads="1"/>
          </p:cNvPicPr>
          <p:nvPr/>
        </p:nvPicPr>
        <p:blipFill>
          <a:blip r:embed="rId3"/>
          <a:srcRect l="6735" t="10007" r="5882" b="6152"/>
          <a:stretch>
            <a:fillRect/>
          </a:stretch>
        </p:blipFill>
        <p:spPr bwMode="auto">
          <a:xfrm>
            <a:off x="4130675" y="3436938"/>
            <a:ext cx="1814513" cy="2544762"/>
          </a:xfrm>
          <a:prstGeom prst="rect">
            <a:avLst/>
          </a:prstGeom>
          <a:noFill/>
          <a:ln w="9525">
            <a:noFill/>
            <a:miter lim="800000"/>
            <a:headEnd/>
            <a:tailEnd/>
          </a:ln>
          <a:effectLst>
            <a:outerShdw dist="139700" dir="2700000" algn="tl" rotWithShape="0">
              <a:srgbClr val="333333">
                <a:alpha val="64998"/>
              </a:srgbClr>
            </a:outerShdw>
          </a:effectLst>
        </p:spPr>
      </p:pic>
      <p:pic>
        <p:nvPicPr>
          <p:cNvPr id="24582" name="Picture 9"/>
          <p:cNvPicPr>
            <a:picLocks noChangeAspect="1"/>
          </p:cNvPicPr>
          <p:nvPr/>
        </p:nvPicPr>
        <p:blipFill>
          <a:blip r:embed="rId4"/>
          <a:srcRect t="-1242"/>
          <a:stretch>
            <a:fillRect/>
          </a:stretch>
        </p:blipFill>
        <p:spPr bwMode="auto">
          <a:xfrm>
            <a:off x="6215063" y="3863975"/>
            <a:ext cx="1979612" cy="2117725"/>
          </a:xfrm>
          <a:prstGeom prst="rect">
            <a:avLst/>
          </a:prstGeom>
          <a:noFill/>
          <a:ln w="9525">
            <a:noFill/>
            <a:miter lim="800000"/>
            <a:headEnd/>
            <a:tailEnd/>
          </a:ln>
          <a:effectLst>
            <a:outerShdw dist="139700" dir="2700000" algn="tl" rotWithShape="0">
              <a:srgbClr val="333333">
                <a:alpha val="64998"/>
              </a:srgbClr>
            </a:outerShdw>
          </a:effectLst>
        </p:spPr>
      </p:pic>
      <p:pic>
        <p:nvPicPr>
          <p:cNvPr id="10247"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437600" y="-22777450"/>
            <a:ext cx="18149887" cy="18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4" name="Picture 14"/>
          <p:cNvPicPr>
            <a:picLocks noChangeAspect="1"/>
          </p:cNvPicPr>
          <p:nvPr/>
        </p:nvPicPr>
        <p:blipFill>
          <a:blip r:embed="rId6"/>
          <a:srcRect/>
          <a:stretch>
            <a:fillRect/>
          </a:stretch>
        </p:blipFill>
        <p:spPr bwMode="auto">
          <a:xfrm>
            <a:off x="1176338" y="3870325"/>
            <a:ext cx="2619375" cy="2111375"/>
          </a:xfrm>
          <a:prstGeom prst="rect">
            <a:avLst/>
          </a:prstGeom>
          <a:noFill/>
          <a:ln w="9525">
            <a:noFill/>
            <a:miter lim="800000"/>
            <a:headEnd/>
            <a:tailEnd/>
          </a:ln>
          <a:effectLst>
            <a:outerShdw dist="139700" dir="2700000" algn="tl" rotWithShape="0">
              <a:srgbClr val="333333">
                <a:alpha val="64998"/>
              </a:srgbClr>
            </a:outerShdw>
          </a:effectLst>
        </p:spPr>
      </p:pic>
      <p:sp>
        <p:nvSpPr>
          <p:cNvPr id="10249" name="Text Placeholder 9"/>
          <p:cNvSpPr txBox="1">
            <a:spLocks/>
          </p:cNvSpPr>
          <p:nvPr/>
        </p:nvSpPr>
        <p:spPr bwMode="auto">
          <a:xfrm>
            <a:off x="152400" y="1952625"/>
            <a:ext cx="5038725"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20000"/>
              </a:spcBef>
              <a:buClr>
                <a:schemeClr val="hlink"/>
              </a:buClr>
              <a:buSzPct val="65000"/>
              <a:buFont typeface="Zapf Dingbats" charset="2"/>
              <a:buChar char=""/>
            </a:pPr>
            <a:r>
              <a:rPr lang="en-US" altLang="en-US" sz="2400">
                <a:solidFill>
                  <a:srgbClr val="000000"/>
                </a:solidFill>
              </a:rPr>
              <a:t>Challenges for People</a:t>
            </a:r>
          </a:p>
          <a:p>
            <a:pPr lvl="1">
              <a:spcBef>
                <a:spcPct val="20000"/>
              </a:spcBef>
              <a:buClr>
                <a:schemeClr val="folHlink"/>
              </a:buClr>
              <a:buSzPct val="65000"/>
              <a:buFont typeface="Zapf Dingbats" charset="2"/>
              <a:buChar char=""/>
            </a:pPr>
            <a:r>
              <a:rPr lang="en-US" altLang="en-US" sz="2000">
                <a:solidFill>
                  <a:srgbClr val="000000"/>
                </a:solidFill>
              </a:rPr>
              <a:t>No fresh water streams</a:t>
            </a:r>
          </a:p>
          <a:p>
            <a:pPr lvl="1">
              <a:spcBef>
                <a:spcPct val="20000"/>
              </a:spcBef>
              <a:buClr>
                <a:schemeClr val="folHlink"/>
              </a:buClr>
              <a:buSzPct val="65000"/>
              <a:buFont typeface="Zapf Dingbats" charset="2"/>
              <a:buChar char=""/>
            </a:pPr>
            <a:r>
              <a:rPr lang="en-US" altLang="en-US" sz="2000">
                <a:solidFill>
                  <a:srgbClr val="000000"/>
                </a:solidFill>
              </a:rPr>
              <a:t>No protected bays for boat landings</a:t>
            </a:r>
          </a:p>
          <a:p>
            <a:pPr lvl="1">
              <a:spcBef>
                <a:spcPct val="20000"/>
              </a:spcBef>
              <a:buClr>
                <a:schemeClr val="folHlink"/>
              </a:buClr>
              <a:buSzPct val="65000"/>
              <a:buFont typeface="Zapf Dingbats" charset="2"/>
              <a:buChar char=""/>
            </a:pPr>
            <a:r>
              <a:rPr lang="en-US" altLang="en-US" sz="2000">
                <a:solidFill>
                  <a:srgbClr val="000000"/>
                </a:solidFill>
              </a:rPr>
              <a:t>Harsh weather conditions</a:t>
            </a:r>
          </a:p>
          <a:p>
            <a:pPr lvl="1">
              <a:spcBef>
                <a:spcPct val="20000"/>
              </a:spcBef>
              <a:buClr>
                <a:schemeClr val="folHlink"/>
              </a:buClr>
              <a:buSzPct val="65000"/>
              <a:buFont typeface="Zapf Dingbats" charset="2"/>
              <a:buChar char=""/>
            </a:pPr>
            <a:r>
              <a:rPr lang="en-US" altLang="en-US" sz="2000">
                <a:solidFill>
                  <a:srgbClr val="000000"/>
                </a:solidFill>
              </a:rPr>
              <a:t>Very far from other villages</a:t>
            </a:r>
          </a:p>
        </p:txBody>
      </p:sp>
      <p:sp>
        <p:nvSpPr>
          <p:cNvPr id="10250" name="Text Placeholder 9"/>
          <p:cNvSpPr txBox="1">
            <a:spLocks/>
          </p:cNvSpPr>
          <p:nvPr/>
        </p:nvSpPr>
        <p:spPr bwMode="auto">
          <a:xfrm>
            <a:off x="5259388" y="1952625"/>
            <a:ext cx="3770312"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spcBef>
                <a:spcPct val="20000"/>
              </a:spcBef>
              <a:buClr>
                <a:schemeClr val="hlink"/>
              </a:buClr>
              <a:buSzPct val="65000"/>
              <a:buFont typeface="Zapf Dingbats" charset="2"/>
              <a:buChar char=""/>
            </a:pPr>
            <a:r>
              <a:rPr lang="en-US" altLang="en-US" sz="2400">
                <a:solidFill>
                  <a:srgbClr val="000000"/>
                </a:solidFill>
              </a:rPr>
              <a:t>Benefits</a:t>
            </a:r>
          </a:p>
          <a:p>
            <a:pPr lvl="1">
              <a:spcBef>
                <a:spcPct val="20000"/>
              </a:spcBef>
              <a:buClr>
                <a:schemeClr val="folHlink"/>
              </a:buClr>
              <a:buSzPct val="65000"/>
              <a:buFont typeface="Zapf Dingbats" charset="2"/>
              <a:buChar char=""/>
            </a:pPr>
            <a:r>
              <a:rPr lang="en-US" altLang="en-US" sz="2000">
                <a:solidFill>
                  <a:srgbClr val="000000"/>
                </a:solidFill>
              </a:rPr>
              <a:t>Abundant wildlife: </a:t>
            </a:r>
            <a:br>
              <a:rPr lang="en-US" altLang="en-US" sz="2000">
                <a:solidFill>
                  <a:srgbClr val="000000"/>
                </a:solidFill>
              </a:rPr>
            </a:br>
            <a:r>
              <a:rPr lang="en-US" altLang="en-US" sz="2000">
                <a:solidFill>
                  <a:srgbClr val="000000"/>
                </a:solidFill>
              </a:rPr>
              <a:t>fur seals, harbor seals, sea lions, walrus, birds, halibut, crab</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254000" y="152400"/>
            <a:ext cx="8890000" cy="10668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Unangan Life on the Pribilof Islands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1787-1900s</a:t>
            </a:r>
          </a:p>
        </p:txBody>
      </p:sp>
      <p:sp>
        <p:nvSpPr>
          <p:cNvPr id="11267" name="Text Placeholder 7"/>
          <p:cNvSpPr>
            <a:spLocks noGrp="1"/>
          </p:cNvSpPr>
          <p:nvPr>
            <p:ph type="body" sz="half" idx="3"/>
          </p:nvPr>
        </p:nvSpPr>
        <p:spPr>
          <a:xfrm>
            <a:off x="152400" y="1346200"/>
            <a:ext cx="6324600" cy="1912938"/>
          </a:xfrm>
        </p:spPr>
        <p:txBody>
          <a:bodyPr/>
          <a:lstStyle/>
          <a:p>
            <a:pPr eaLnBrk="1" hangingPunct="1"/>
            <a:r>
              <a:rPr lang="en-US" altLang="en-US" sz="2400" smtClean="0">
                <a:ea typeface="ＭＳ Ｐゴシック" panose="020B0600070205080204" pitchFamily="34" charset="-128"/>
              </a:rPr>
              <a:t>1787-1867 Russian Period</a:t>
            </a:r>
          </a:p>
          <a:p>
            <a:pPr lvl="1" eaLnBrk="1" hangingPunct="1"/>
            <a:r>
              <a:rPr lang="en-US" altLang="en-US" sz="2000" smtClean="0">
                <a:ea typeface="ＭＳ Ｐゴシック" panose="020B0600070205080204" pitchFamily="34" charset="-128"/>
              </a:rPr>
              <a:t>Lived in ula</a:t>
            </a:r>
            <a:r>
              <a:rPr lang="en-US" altLang="en-US" sz="2000" b="1" smtClean="0">
                <a:latin typeface="Unangam Tunuu  Normal" panose="00000400000000000000" pitchFamily="2" charset="0"/>
                <a:ea typeface="ＭＳ Ｐゴシック" panose="020B0600070205080204" pitchFamily="34" charset="-128"/>
              </a:rPr>
              <a:t>{</a:t>
            </a:r>
            <a:r>
              <a:rPr lang="en-US" altLang="en-US" sz="2000" smtClean="0">
                <a:ea typeface="ＭＳ Ｐゴシック" panose="020B0600070205080204" pitchFamily="34" charset="-128"/>
              </a:rPr>
              <a:t>/barabara (traditional underground dwelling)</a:t>
            </a:r>
          </a:p>
          <a:p>
            <a:pPr lvl="1" eaLnBrk="1" hangingPunct="1"/>
            <a:r>
              <a:rPr lang="en-US" altLang="en-US" sz="2000" smtClean="0">
                <a:ea typeface="ＭＳ Ｐゴシック" panose="020B0600070205080204" pitchFamily="34" charset="-128"/>
              </a:rPr>
              <a:t>Considered to be citizens of Russia</a:t>
            </a:r>
          </a:p>
          <a:p>
            <a:pPr lvl="1" eaLnBrk="1" hangingPunct="1"/>
            <a:r>
              <a:rPr lang="en-US" altLang="en-US" sz="2000" smtClean="0">
                <a:ea typeface="ＭＳ Ｐゴシック" panose="020B0600070205080204" pitchFamily="34" charset="-128"/>
              </a:rPr>
              <a:t>Converted to Russian Orthodox religion</a:t>
            </a:r>
            <a:endParaRPr lang="en-US" altLang="en-US" sz="2400" smtClean="0">
              <a:ea typeface="ＭＳ Ｐゴシック" panose="020B0600070205080204" pitchFamily="34" charset="-128"/>
            </a:endParaRPr>
          </a:p>
          <a:p>
            <a:pPr lvl="1" eaLnBrk="1" hangingPunct="1"/>
            <a:endParaRPr lang="en-US" altLang="en-US" sz="2400" smtClean="0">
              <a:ea typeface="ＭＳ Ｐゴシック" panose="020B0600070205080204" pitchFamily="34" charset="-128"/>
            </a:endParaRPr>
          </a:p>
        </p:txBody>
      </p:sp>
      <p:sp>
        <p:nvSpPr>
          <p:cNvPr id="11268"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35B871A8-18FB-4825-928F-1F402782E116}" type="slidenum">
              <a:rPr lang="en-US" altLang="en-US"/>
              <a:pPr/>
              <a:t>6</a:t>
            </a:fld>
            <a:endParaRPr lang="en-US" altLang="en-US"/>
          </a:p>
        </p:txBody>
      </p:sp>
      <p:pic>
        <p:nvPicPr>
          <p:cNvPr id="11269"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437600" y="-22777450"/>
            <a:ext cx="18149887" cy="182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338263"/>
            <a:ext cx="2557463"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Picture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900" y="3790950"/>
            <a:ext cx="2979738" cy="198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Text Placeholder 7"/>
          <p:cNvSpPr txBox="1">
            <a:spLocks/>
          </p:cNvSpPr>
          <p:nvPr/>
        </p:nvSpPr>
        <p:spPr bwMode="auto">
          <a:xfrm>
            <a:off x="2692400" y="3259138"/>
            <a:ext cx="6342063"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20000"/>
              </a:spcBef>
              <a:buClr>
                <a:schemeClr val="hlink"/>
              </a:buClr>
              <a:buSzPct val="65000"/>
              <a:buFont typeface="Zapf Dingbats" charset="2"/>
              <a:buChar char=""/>
            </a:pPr>
            <a:r>
              <a:rPr lang="en-US" altLang="en-US" sz="2400">
                <a:solidFill>
                  <a:srgbClr val="000000"/>
                </a:solidFill>
              </a:rPr>
              <a:t>1867- 1986 U.S. Government Period</a:t>
            </a:r>
          </a:p>
          <a:p>
            <a:pPr lvl="1" eaLnBrk="1" hangingPunct="1">
              <a:spcBef>
                <a:spcPct val="20000"/>
              </a:spcBef>
              <a:buClr>
                <a:schemeClr val="folHlink"/>
              </a:buClr>
              <a:buSzPct val="65000"/>
              <a:buFont typeface="Zapf Dingbats" charset="2"/>
              <a:buChar char=""/>
            </a:pPr>
            <a:r>
              <a:rPr lang="en-US" altLang="en-US" sz="2000">
                <a:solidFill>
                  <a:srgbClr val="000000"/>
                </a:solidFill>
              </a:rPr>
              <a:t>Moved into un-insulated wooden houses</a:t>
            </a:r>
          </a:p>
          <a:p>
            <a:pPr lvl="1" eaLnBrk="1" hangingPunct="1">
              <a:spcBef>
                <a:spcPct val="20000"/>
              </a:spcBef>
              <a:buClr>
                <a:schemeClr val="folHlink"/>
              </a:buClr>
              <a:buSzPct val="65000"/>
              <a:buFont typeface="Zapf Dingbats" charset="2"/>
              <a:buChar char=""/>
            </a:pPr>
            <a:r>
              <a:rPr lang="en-US" altLang="en-US" sz="2000">
                <a:solidFill>
                  <a:srgbClr val="000000"/>
                </a:solidFill>
              </a:rPr>
              <a:t>Designated as “Indians” and wards of the U.S. Government</a:t>
            </a:r>
          </a:p>
          <a:p>
            <a:pPr lvl="1" eaLnBrk="1" hangingPunct="1">
              <a:spcBef>
                <a:spcPct val="20000"/>
              </a:spcBef>
              <a:buClr>
                <a:schemeClr val="folHlink"/>
              </a:buClr>
              <a:buSzPct val="65000"/>
              <a:buFont typeface="Zapf Dingbats" charset="2"/>
              <a:buChar char=""/>
            </a:pPr>
            <a:r>
              <a:rPr lang="en-US" altLang="en-US" sz="2000">
                <a:solidFill>
                  <a:srgbClr val="000000"/>
                </a:solidFill>
              </a:rPr>
              <a:t>Government agents controlled all aspects of life</a:t>
            </a:r>
          </a:p>
          <a:p>
            <a:pPr lvl="1" eaLnBrk="1" hangingPunct="1">
              <a:spcBef>
                <a:spcPct val="20000"/>
              </a:spcBef>
              <a:buClr>
                <a:schemeClr val="folHlink"/>
              </a:buClr>
              <a:buSzPct val="65000"/>
              <a:buFont typeface="Zapf Dingbats" charset="2"/>
              <a:buChar char=""/>
            </a:pPr>
            <a:r>
              <a:rPr lang="en-US" altLang="en-US" sz="2000">
                <a:solidFill>
                  <a:srgbClr val="000000"/>
                </a:solidFill>
              </a:rPr>
              <a:t>Forbidden to speak native language</a:t>
            </a:r>
          </a:p>
          <a:p>
            <a:pPr eaLnBrk="1" hangingPunct="1">
              <a:spcBef>
                <a:spcPct val="20000"/>
              </a:spcBef>
              <a:buClr>
                <a:schemeClr val="hlink"/>
              </a:buClr>
              <a:buSzPct val="65000"/>
              <a:buFont typeface="Zapf Dingbats" charset="2"/>
              <a:buChar char=""/>
            </a:pPr>
            <a:endParaRPr lang="en-US" altLang="en-US" sz="2400">
              <a:solidFill>
                <a:srgbClr val="000000"/>
              </a:solidFill>
            </a:endParaRPr>
          </a:p>
          <a:p>
            <a:pPr lvl="1" eaLnBrk="1" hangingPunct="1">
              <a:spcBef>
                <a:spcPct val="20000"/>
              </a:spcBef>
              <a:buClr>
                <a:schemeClr val="folHlink"/>
              </a:buClr>
              <a:buSzPct val="65000"/>
              <a:buFont typeface="Zapf Dingbats" charset="2"/>
              <a:buChar char=""/>
            </a:pPr>
            <a:endParaRPr lang="en-US" altLang="en-US" sz="2400">
              <a:solidFill>
                <a:srgbClr val="00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2"/>
          <p:cNvPicPr>
            <a:picLocks noChangeAspect="1" noChangeArrowheads="1"/>
          </p:cNvPicPr>
          <p:nvPr/>
        </p:nvPicPr>
        <p:blipFill>
          <a:blip r:embed="rId3"/>
          <a:srcRect/>
          <a:stretch>
            <a:fillRect/>
          </a:stretch>
        </p:blipFill>
        <p:spPr bwMode="auto">
          <a:xfrm>
            <a:off x="287338" y="4064000"/>
            <a:ext cx="2695575" cy="1684338"/>
          </a:xfrm>
          <a:prstGeom prst="rect">
            <a:avLst/>
          </a:prstGeom>
          <a:noFill/>
          <a:ln w="9525">
            <a:noFill/>
            <a:miter lim="800000"/>
            <a:headEnd/>
            <a:tailEnd/>
          </a:ln>
          <a:effectLst>
            <a:outerShdw dist="139700" dir="2700000" algn="tl" rotWithShape="0">
              <a:srgbClr val="333333">
                <a:alpha val="64998"/>
              </a:srgbClr>
            </a:outerShdw>
          </a:effectLst>
        </p:spPr>
      </p:pic>
      <p:sp>
        <p:nvSpPr>
          <p:cNvPr id="12291" name="Rectangle 2"/>
          <p:cNvSpPr>
            <a:spLocks noGrp="1" noChangeArrowheads="1"/>
          </p:cNvSpPr>
          <p:nvPr>
            <p:ph type="title"/>
          </p:nvPr>
        </p:nvSpPr>
        <p:spPr>
          <a:xfrm>
            <a:off x="330200" y="0"/>
            <a:ext cx="88138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Life on the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Pribilof Islands Today</a:t>
            </a:r>
          </a:p>
        </p:txBody>
      </p:sp>
      <p:sp>
        <p:nvSpPr>
          <p:cNvPr id="12292" name="Text Placeholder 7"/>
          <p:cNvSpPr>
            <a:spLocks noGrp="1"/>
          </p:cNvSpPr>
          <p:nvPr>
            <p:ph sz="quarter" idx="1"/>
          </p:nvPr>
        </p:nvSpPr>
        <p:spPr>
          <a:xfrm>
            <a:off x="4719638" y="1371600"/>
            <a:ext cx="4424362" cy="2590800"/>
          </a:xfrm>
        </p:spPr>
        <p:txBody>
          <a:bodyPr/>
          <a:lstStyle/>
          <a:p>
            <a:pPr eaLnBrk="1" hangingPunct="1"/>
            <a:r>
              <a:rPr lang="en-US" altLang="en-US" sz="2400" smtClean="0">
                <a:ea typeface="ＭＳ Ｐゴシック" panose="020B0600070205080204" pitchFamily="34" charset="-128"/>
              </a:rPr>
              <a:t>Current Advantages</a:t>
            </a:r>
          </a:p>
          <a:p>
            <a:pPr lvl="1" eaLnBrk="1" hangingPunct="1"/>
            <a:r>
              <a:rPr lang="en-US" altLang="en-US" sz="2000" smtClean="0">
                <a:ea typeface="ＭＳ Ｐゴシック" panose="020B0600070205080204" pitchFamily="34" charset="-128"/>
              </a:rPr>
              <a:t>New harbor</a:t>
            </a:r>
          </a:p>
          <a:p>
            <a:pPr lvl="1" eaLnBrk="1" hangingPunct="1"/>
            <a:r>
              <a:rPr lang="en-US" altLang="en-US" sz="2000" smtClean="0">
                <a:ea typeface="ＭＳ Ｐゴシック" panose="020B0600070205080204" pitchFamily="34" charset="-128"/>
              </a:rPr>
              <a:t>Tourist economy</a:t>
            </a:r>
          </a:p>
          <a:p>
            <a:pPr lvl="1" eaLnBrk="1" hangingPunct="1"/>
            <a:r>
              <a:rPr lang="en-US" altLang="en-US" sz="2000" smtClean="0">
                <a:ea typeface="ＭＳ Ｐゴシック" panose="020B0600070205080204" pitchFamily="34" charset="-128"/>
              </a:rPr>
              <a:t>Halibut &amp; king crab fishery quotas</a:t>
            </a:r>
          </a:p>
          <a:p>
            <a:pPr lvl="1" eaLnBrk="1" hangingPunct="1"/>
            <a:r>
              <a:rPr lang="en-US" altLang="en-US" sz="2000" smtClean="0">
                <a:ea typeface="ＭＳ Ｐゴシック" panose="020B0600070205080204" pitchFamily="34" charset="-128"/>
              </a:rPr>
              <a:t>Abundant wildlife</a:t>
            </a:r>
          </a:p>
        </p:txBody>
      </p:sp>
      <p:sp>
        <p:nvSpPr>
          <p:cNvPr id="12293" name="Text Placeholder 7"/>
          <p:cNvSpPr>
            <a:spLocks noGrp="1"/>
          </p:cNvSpPr>
          <p:nvPr>
            <p:ph type="body" sz="half" idx="3"/>
          </p:nvPr>
        </p:nvSpPr>
        <p:spPr>
          <a:xfrm>
            <a:off x="228600" y="1422400"/>
            <a:ext cx="4491038" cy="2590800"/>
          </a:xfrm>
        </p:spPr>
        <p:txBody>
          <a:bodyPr/>
          <a:lstStyle/>
          <a:p>
            <a:pPr eaLnBrk="1" hangingPunct="1"/>
            <a:r>
              <a:rPr lang="en-US" altLang="en-US" sz="2400" smtClean="0">
                <a:ea typeface="ＭＳ Ｐゴシック" panose="020B0600070205080204" pitchFamily="34" charset="-128"/>
              </a:rPr>
              <a:t>Current Challenges</a:t>
            </a:r>
            <a:endParaRPr lang="en-US" altLang="en-US" sz="2000" smtClean="0">
              <a:ea typeface="ＭＳ Ｐゴシック" panose="020B0600070205080204" pitchFamily="34" charset="-128"/>
            </a:endParaRPr>
          </a:p>
          <a:p>
            <a:pPr lvl="1" eaLnBrk="1" hangingPunct="1"/>
            <a:r>
              <a:rPr lang="en-US" altLang="en-US" sz="2000" smtClean="0">
                <a:ea typeface="ＭＳ Ｐゴシック" panose="020B0600070205080204" pitchFamily="34" charset="-128"/>
              </a:rPr>
              <a:t>No agriculture or manufacturing</a:t>
            </a:r>
          </a:p>
          <a:p>
            <a:pPr lvl="1" eaLnBrk="1" hangingPunct="1"/>
            <a:r>
              <a:rPr lang="en-US" altLang="en-US" sz="2000" smtClean="0">
                <a:ea typeface="ＭＳ Ｐゴシック" panose="020B0600070205080204" pitchFamily="34" charset="-128"/>
              </a:rPr>
              <a:t>Weather affects travel</a:t>
            </a:r>
          </a:p>
          <a:p>
            <a:pPr lvl="1" eaLnBrk="1" hangingPunct="1"/>
            <a:r>
              <a:rPr lang="en-US" altLang="en-US" sz="2000" smtClean="0">
                <a:ea typeface="ＭＳ Ｐゴシック" panose="020B0600070205080204" pitchFamily="34" charset="-128"/>
              </a:rPr>
              <a:t>Hospital in Anchorage</a:t>
            </a:r>
          </a:p>
          <a:p>
            <a:pPr lvl="1" eaLnBrk="1" hangingPunct="1"/>
            <a:r>
              <a:rPr lang="en-US" altLang="en-US" sz="2000" smtClean="0">
                <a:ea typeface="ＭＳ Ｐゴシック" panose="020B0600070205080204" pitchFamily="34" charset="-128"/>
              </a:rPr>
              <a:t>Freshwater from wells</a:t>
            </a:r>
          </a:p>
        </p:txBody>
      </p:sp>
      <p:sp>
        <p:nvSpPr>
          <p:cNvPr id="12294" name="Slide Number Placeholder 1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6128748-82C4-4AEC-AD71-D06B4A6E6E45}" type="slidenum">
              <a:rPr lang="en-US" altLang="en-US"/>
              <a:pPr/>
              <a:t>7</a:t>
            </a:fld>
            <a:endParaRPr lang="en-US" altLang="en-US"/>
          </a:p>
        </p:txBody>
      </p:sp>
      <p:pic>
        <p:nvPicPr>
          <p:cNvPr id="26632" name="Picture 10"/>
          <p:cNvPicPr>
            <a:picLocks noChangeAspect="1" noChangeArrowheads="1"/>
          </p:cNvPicPr>
          <p:nvPr/>
        </p:nvPicPr>
        <p:blipFill>
          <a:blip r:embed="rId4"/>
          <a:srcRect t="19608"/>
          <a:stretch>
            <a:fillRect/>
          </a:stretch>
        </p:blipFill>
        <p:spPr bwMode="auto">
          <a:xfrm>
            <a:off x="5948363" y="3692525"/>
            <a:ext cx="2830512" cy="1708150"/>
          </a:xfrm>
          <a:prstGeom prst="rect">
            <a:avLst/>
          </a:prstGeom>
          <a:noFill/>
          <a:ln w="9525">
            <a:noFill/>
            <a:miter lim="800000"/>
            <a:headEnd/>
            <a:tailEnd/>
          </a:ln>
          <a:effectLst>
            <a:outerShdw dist="139700" dir="2700000" algn="tl" rotWithShape="0">
              <a:srgbClr val="333333">
                <a:alpha val="64998"/>
              </a:srgbClr>
            </a:outerShdw>
          </a:effectLst>
        </p:spPr>
      </p:pic>
      <p:pic>
        <p:nvPicPr>
          <p:cNvPr id="26633" name="Picture 9"/>
          <p:cNvPicPr>
            <a:picLocks noChangeAspect="1" noChangeArrowheads="1"/>
          </p:cNvPicPr>
          <p:nvPr/>
        </p:nvPicPr>
        <p:blipFill>
          <a:blip r:embed="rId5"/>
          <a:srcRect t="2299"/>
          <a:stretch>
            <a:fillRect/>
          </a:stretch>
        </p:blipFill>
        <p:spPr bwMode="auto">
          <a:xfrm>
            <a:off x="3316288" y="4318000"/>
            <a:ext cx="2300287" cy="1684338"/>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0"/>
            <a:ext cx="89154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How are marine mammals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part of the culture?</a:t>
            </a:r>
          </a:p>
        </p:txBody>
      </p:sp>
      <p:sp>
        <p:nvSpPr>
          <p:cNvPr id="13315" name="Text Placeholder 7"/>
          <p:cNvSpPr>
            <a:spLocks noGrp="1"/>
          </p:cNvSpPr>
          <p:nvPr>
            <p:ph sz="quarter" idx="1"/>
          </p:nvPr>
        </p:nvSpPr>
        <p:spPr>
          <a:xfrm>
            <a:off x="3233738" y="1592263"/>
            <a:ext cx="5453062" cy="4427537"/>
          </a:xfrm>
        </p:spPr>
        <p:txBody>
          <a:bodyPr/>
          <a:lstStyle/>
          <a:p>
            <a:pPr eaLnBrk="1" hangingPunct="1"/>
            <a:r>
              <a:rPr lang="en-US" altLang="en-US" sz="2800" smtClean="0">
                <a:ea typeface="ＭＳ Ｐゴシック" panose="020B0600070205080204" pitchFamily="34" charset="-128"/>
              </a:rPr>
              <a:t>Hunted marine mammals for thousands of years for food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and clothing</a:t>
            </a:r>
          </a:p>
          <a:p>
            <a:pPr eaLnBrk="1" hangingPunct="1"/>
            <a:r>
              <a:rPr lang="en-US" altLang="en-US" sz="2800" smtClean="0">
                <a:ea typeface="ＭＳ Ｐゴシック" panose="020B0600070205080204" pitchFamily="34" charset="-128"/>
              </a:rPr>
              <a:t>Resources from marine mammals were shared in the community</a:t>
            </a:r>
            <a:endParaRPr lang="en-US" altLang="en-US" sz="2400" smtClean="0">
              <a:ea typeface="ＭＳ Ｐゴシック" panose="020B0600070205080204" pitchFamily="34" charset="-128"/>
            </a:endParaRPr>
          </a:p>
          <a:p>
            <a:pPr eaLnBrk="1" hangingPunct="1"/>
            <a:r>
              <a:rPr lang="en-US" altLang="en-US" sz="2800" smtClean="0">
                <a:ea typeface="ＭＳ Ｐゴシック" panose="020B0600070205080204" pitchFamily="34" charset="-128"/>
              </a:rPr>
              <a:t>Stories and songs told </a:t>
            </a:r>
            <a:br>
              <a:rPr lang="en-US" altLang="en-US" sz="2800" smtClean="0">
                <a:ea typeface="ＭＳ Ｐゴシック" panose="020B0600070205080204" pitchFamily="34" charset="-128"/>
              </a:rPr>
            </a:br>
            <a:r>
              <a:rPr lang="en-US" altLang="en-US" sz="2800" smtClean="0">
                <a:ea typeface="ＭＳ Ｐゴシック" panose="020B0600070205080204" pitchFamily="34" charset="-128"/>
              </a:rPr>
              <a:t>about the fur seal islands (Tana</a:t>
            </a:r>
            <a:r>
              <a:rPr lang="en-US" altLang="en-US" sz="2800" smtClean="0">
                <a:latin typeface="Unangam Tunuu  Normal" panose="00000400000000000000" pitchFamily="2" charset="0"/>
                <a:ea typeface="ＭＳ Ｐゴシック" panose="020B0600070205080204" pitchFamily="34" charset="-128"/>
              </a:rPr>
              <a:t>{</a:t>
            </a:r>
            <a:r>
              <a:rPr lang="en-US" altLang="en-US" sz="2800" smtClean="0">
                <a:ea typeface="ＭＳ Ｐゴシック" panose="020B0600070205080204" pitchFamily="34" charset="-128"/>
              </a:rPr>
              <a:t>-Ami</a:t>
            </a:r>
            <a:r>
              <a:rPr lang="en-US" altLang="en-US" sz="2800" smtClean="0">
                <a:latin typeface="Unangam Tunuu  Normal" panose="00000400000000000000" pitchFamily="2" charset="0"/>
                <a:ea typeface="ＭＳ Ｐゴシック" panose="020B0600070205080204" pitchFamily="34" charset="-128"/>
              </a:rPr>
              <a:t>{</a:t>
            </a:r>
            <a:r>
              <a:rPr lang="en-US" altLang="en-US" sz="2800" smtClean="0">
                <a:ea typeface="ＭＳ Ｐゴシック" panose="020B0600070205080204" pitchFamily="34" charset="-128"/>
              </a:rPr>
              <a:t>, the Pribilof Islands)</a:t>
            </a:r>
          </a:p>
          <a:p>
            <a:pPr eaLnBrk="1" hangingPunct="1">
              <a:buFont typeface="Zapf Dingbats" charset="2"/>
              <a:buNone/>
            </a:pPr>
            <a:endParaRPr lang="en-US" altLang="en-US" sz="2800" smtClean="0">
              <a:ea typeface="ＭＳ Ｐゴシック" panose="020B0600070205080204" pitchFamily="34" charset="-128"/>
            </a:endParaRPr>
          </a:p>
        </p:txBody>
      </p:sp>
      <p:sp>
        <p:nvSpPr>
          <p:cNvPr id="13316"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AAC224EA-7FF0-4F35-9930-EA82C085CB3F}" type="slidenum">
              <a:rPr lang="en-US" altLang="en-US"/>
              <a:pPr/>
              <a:t>8</a:t>
            </a:fld>
            <a:endParaRPr lang="en-US" altLang="en-US"/>
          </a:p>
        </p:txBody>
      </p:sp>
      <p:sp>
        <p:nvSpPr>
          <p:cNvPr id="13317"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E2F7DCEE-791E-41BD-8FE5-3A014BBDC557}" type="slidenum">
              <a:rPr lang="en-US" altLang="en-US" sz="1400"/>
              <a:pPr algn="r" eaLnBrk="1" hangingPunct="1"/>
              <a:t>8</a:t>
            </a:fld>
            <a:endParaRPr lang="en-US" altLang="en-US" sz="1400"/>
          </a:p>
        </p:txBody>
      </p:sp>
      <p:pic>
        <p:nvPicPr>
          <p:cNvPr id="28678" name="Picture 10"/>
          <p:cNvPicPr>
            <a:picLocks noChangeAspect="1"/>
          </p:cNvPicPr>
          <p:nvPr/>
        </p:nvPicPr>
        <p:blipFill>
          <a:blip r:embed="rId3"/>
          <a:srcRect/>
          <a:stretch>
            <a:fillRect/>
          </a:stretch>
        </p:blipFill>
        <p:spPr bwMode="auto">
          <a:xfrm>
            <a:off x="228600" y="1592263"/>
            <a:ext cx="2811463" cy="3074987"/>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28600" y="0"/>
            <a:ext cx="89154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How are seals and sea lions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part of everyday life?</a:t>
            </a:r>
          </a:p>
        </p:txBody>
      </p:sp>
      <p:sp>
        <p:nvSpPr>
          <p:cNvPr id="14339" name="Text Placeholder 7"/>
          <p:cNvSpPr>
            <a:spLocks noGrp="1"/>
          </p:cNvSpPr>
          <p:nvPr>
            <p:ph type="body" sz="half" idx="3"/>
          </p:nvPr>
        </p:nvSpPr>
        <p:spPr>
          <a:xfrm>
            <a:off x="220663" y="1371600"/>
            <a:ext cx="5562600" cy="4724400"/>
          </a:xfrm>
        </p:spPr>
        <p:txBody>
          <a:bodyPr/>
          <a:lstStyle/>
          <a:p>
            <a:pPr eaLnBrk="1" hangingPunct="1"/>
            <a:r>
              <a:rPr lang="en-US" altLang="en-US" sz="2800" smtClean="0">
                <a:ea typeface="ＭＳ Ｐゴシック" panose="020B0600070205080204" pitchFamily="34" charset="-128"/>
              </a:rPr>
              <a:t>Animal parts used in clothing, hunting, and ceremonies</a:t>
            </a:r>
          </a:p>
          <a:p>
            <a:pPr lvl="1" eaLnBrk="1" hangingPunct="1"/>
            <a:r>
              <a:rPr lang="en-US" altLang="en-US" sz="2000" smtClean="0">
                <a:ea typeface="ＭＳ Ｐゴシック" panose="020B0600070205080204" pitchFamily="34" charset="-128"/>
              </a:rPr>
              <a:t>Flippers - soles of boots</a:t>
            </a:r>
          </a:p>
          <a:p>
            <a:pPr lvl="1" eaLnBrk="1" hangingPunct="1"/>
            <a:r>
              <a:rPr lang="en-US" altLang="en-US" sz="2000" smtClean="0">
                <a:ea typeface="ＭＳ Ｐゴシック" panose="020B0600070205080204" pitchFamily="34" charset="-128"/>
              </a:rPr>
              <a:t>Fur – trim on clothing, not used for coats</a:t>
            </a:r>
          </a:p>
          <a:p>
            <a:pPr lvl="1" eaLnBrk="1" hangingPunct="1"/>
            <a:r>
              <a:rPr lang="en-US" altLang="en-US" sz="2000" smtClean="0">
                <a:ea typeface="ＭＳ Ｐゴシック" panose="020B0600070205080204" pitchFamily="34" charset="-128"/>
              </a:rPr>
              <a:t>Stomach, intestines – waterproof clothing and floats</a:t>
            </a:r>
          </a:p>
          <a:p>
            <a:pPr lvl="1" eaLnBrk="1" hangingPunct="1"/>
            <a:r>
              <a:rPr lang="en-US" altLang="en-US" sz="2000" smtClean="0">
                <a:ea typeface="ＭＳ Ｐゴシック" panose="020B0600070205080204" pitchFamily="34" charset="-128"/>
              </a:rPr>
              <a:t>Teeth - fish hooks and decorations</a:t>
            </a:r>
          </a:p>
          <a:p>
            <a:pPr lvl="1" eaLnBrk="1" hangingPunct="1"/>
            <a:r>
              <a:rPr lang="en-US" altLang="en-US" sz="2000" smtClean="0">
                <a:ea typeface="ＭＳ Ｐゴシック" panose="020B0600070205080204" pitchFamily="34" charset="-128"/>
              </a:rPr>
              <a:t>Shoulder blades (scapulas) – </a:t>
            </a:r>
            <a:br>
              <a:rPr lang="en-US" altLang="en-US" sz="2000" smtClean="0">
                <a:ea typeface="ＭＳ Ｐゴシック" panose="020B0600070205080204" pitchFamily="34" charset="-128"/>
              </a:rPr>
            </a:br>
            <a:r>
              <a:rPr lang="en-US" altLang="en-US" sz="2000" smtClean="0">
                <a:ea typeface="ＭＳ Ｐゴシック" panose="020B0600070205080204" pitchFamily="34" charset="-128"/>
              </a:rPr>
              <a:t>musical instruments</a:t>
            </a:r>
          </a:p>
          <a:p>
            <a:pPr lvl="1" eaLnBrk="1" hangingPunct="1"/>
            <a:r>
              <a:rPr lang="en-US" altLang="en-US" sz="2000" smtClean="0">
                <a:ea typeface="ＭＳ Ｐゴシック" panose="020B0600070205080204" pitchFamily="34" charset="-128"/>
              </a:rPr>
              <a:t>Bones – toys</a:t>
            </a:r>
          </a:p>
        </p:txBody>
      </p:sp>
      <p:sp>
        <p:nvSpPr>
          <p:cNvPr id="14340"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201722BE-8A0A-4C26-840E-DFDC830AB7C7}" type="slidenum">
              <a:rPr lang="en-US" altLang="en-US"/>
              <a:pPr/>
              <a:t>9</a:t>
            </a:fld>
            <a:endParaRPr lang="en-US" altLang="en-US"/>
          </a:p>
        </p:txBody>
      </p:sp>
      <p:sp>
        <p:nvSpPr>
          <p:cNvPr id="14341"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D93037B6-2112-4794-ABAB-92F91A09A902}" type="slidenum">
              <a:rPr lang="en-US" altLang="en-US" sz="1400"/>
              <a:pPr algn="r" eaLnBrk="1" hangingPunct="1"/>
              <a:t>9</a:t>
            </a:fld>
            <a:endParaRPr lang="en-US" altLang="en-US" sz="1400"/>
          </a:p>
        </p:txBody>
      </p:sp>
      <p:pic>
        <p:nvPicPr>
          <p:cNvPr id="30726" name="Picture 8"/>
          <p:cNvPicPr>
            <a:picLocks noChangeAspect="1"/>
          </p:cNvPicPr>
          <p:nvPr/>
        </p:nvPicPr>
        <p:blipFill>
          <a:blip r:embed="rId3"/>
          <a:srcRect/>
          <a:stretch>
            <a:fillRect/>
          </a:stretch>
        </p:blipFill>
        <p:spPr bwMode="auto">
          <a:xfrm>
            <a:off x="5364163" y="3617913"/>
            <a:ext cx="3429000" cy="2257425"/>
          </a:xfrm>
          <a:prstGeom prst="rect">
            <a:avLst/>
          </a:prstGeom>
          <a:noFill/>
          <a:ln w="9525">
            <a:noFill/>
            <a:miter lim="800000"/>
            <a:headEnd/>
            <a:tailEnd/>
          </a:ln>
          <a:effectLst>
            <a:outerShdw dist="139700" dir="2700000" algn="tl" rotWithShape="0">
              <a:srgbClr val="333333">
                <a:alpha val="64998"/>
              </a:srgbClr>
            </a:outerShdw>
          </a:effectLst>
        </p:spPr>
      </p:pic>
      <p:sp>
        <p:nvSpPr>
          <p:cNvPr id="30727" name="TextBox 10"/>
          <p:cNvSpPr txBox="1">
            <a:spLocks noChangeArrowheads="1"/>
          </p:cNvSpPr>
          <p:nvPr/>
        </p:nvSpPr>
        <p:spPr bwMode="auto">
          <a:xfrm>
            <a:off x="7531100" y="5505450"/>
            <a:ext cx="1262063" cy="369888"/>
          </a:xfrm>
          <a:prstGeom prst="rect">
            <a:avLst/>
          </a:prstGeom>
          <a:noFill/>
          <a:ln w="9525">
            <a:noFill/>
            <a:miter lim="800000"/>
            <a:headEnd/>
            <a:tailEnd/>
          </a:ln>
        </p:spPr>
        <p:txBody>
          <a:bodyPr wrap="none">
            <a:spAutoFit/>
          </a:bodyPr>
          <a:lstStyle/>
          <a:p>
            <a:pPr>
              <a:defRPr/>
            </a:pPr>
            <a:r>
              <a:rPr lang="en-US" dirty="0">
                <a:solidFill>
                  <a:schemeClr val="accent3"/>
                </a:solidFill>
                <a:latin typeface="Arial" pitchFamily="1" charset="0"/>
                <a:ea typeface="ＭＳ Ｐゴシック" pitchFamily="1" charset="-128"/>
                <a:cs typeface="ＭＳ Ｐゴシック" pitchFamily="1" charset="-128"/>
              </a:rPr>
              <a:t>gut parkas</a:t>
            </a:r>
          </a:p>
        </p:txBody>
      </p:sp>
      <p:pic>
        <p:nvPicPr>
          <p:cNvPr id="30729" name="Picture 11" descr="St. Paul_PG-9989.jpg"/>
          <p:cNvPicPr>
            <a:picLocks noChangeAspect="1"/>
          </p:cNvPicPr>
          <p:nvPr/>
        </p:nvPicPr>
        <p:blipFill>
          <a:blip r:embed="rId4"/>
          <a:srcRect/>
          <a:stretch>
            <a:fillRect/>
          </a:stretch>
        </p:blipFill>
        <p:spPr bwMode="auto">
          <a:xfrm>
            <a:off x="5707063" y="1371600"/>
            <a:ext cx="3086100" cy="2057400"/>
          </a:xfrm>
          <a:prstGeom prst="rect">
            <a:avLst/>
          </a:prstGeom>
          <a:noFill/>
          <a:ln w="9525">
            <a:noFill/>
            <a:miter lim="800000"/>
            <a:headEnd/>
            <a:tailEnd/>
          </a:ln>
          <a:effectLst>
            <a:outerShdw dist="139700" dir="2700000" algn="tl" rotWithShape="0">
              <a:srgbClr val="333333">
                <a:alpha val="64998"/>
              </a:srgbClr>
            </a:outerShdw>
          </a:effectLst>
        </p:spPr>
      </p:pic>
      <p:sp>
        <p:nvSpPr>
          <p:cNvPr id="14345" name="TextBox 11"/>
          <p:cNvSpPr txBox="1">
            <a:spLocks noChangeArrowheads="1"/>
          </p:cNvSpPr>
          <p:nvPr/>
        </p:nvSpPr>
        <p:spPr bwMode="auto">
          <a:xfrm>
            <a:off x="6632575" y="3059113"/>
            <a:ext cx="22367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solidFill>
                  <a:srgbClr val="FFFFFF"/>
                </a:solidFill>
              </a:rPr>
              <a:t>scapula instruments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228600" y="0"/>
            <a:ext cx="89154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How are seals and sea lions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part of everyday life?</a:t>
            </a:r>
          </a:p>
        </p:txBody>
      </p:sp>
      <p:sp>
        <p:nvSpPr>
          <p:cNvPr id="15363" name="Text Placeholder 7"/>
          <p:cNvSpPr>
            <a:spLocks noGrp="1"/>
          </p:cNvSpPr>
          <p:nvPr>
            <p:ph sz="quarter" idx="1"/>
          </p:nvPr>
        </p:nvSpPr>
        <p:spPr>
          <a:xfrm>
            <a:off x="4724400" y="3962400"/>
            <a:ext cx="4191000" cy="2057400"/>
          </a:xfrm>
        </p:spPr>
        <p:txBody>
          <a:bodyPr/>
          <a:lstStyle/>
          <a:p>
            <a:pPr lvl="1" eaLnBrk="1" hangingPunct="1"/>
            <a:r>
              <a:rPr lang="en-US" altLang="en-US" sz="2000" smtClean="0">
                <a:ea typeface="ＭＳ Ｐゴシック" panose="020B0600070205080204" pitchFamily="34" charset="-128"/>
              </a:rPr>
              <a:t>Hearts and livers</a:t>
            </a:r>
          </a:p>
          <a:p>
            <a:pPr lvl="1" eaLnBrk="1" hangingPunct="1"/>
            <a:r>
              <a:rPr lang="en-US" altLang="en-US" sz="2000" smtClean="0">
                <a:ea typeface="ＭＳ Ｐゴシック" panose="020B0600070205080204" pitchFamily="34" charset="-128"/>
              </a:rPr>
              <a:t>Stinky oil</a:t>
            </a:r>
          </a:p>
          <a:p>
            <a:pPr lvl="1" eaLnBrk="1" hangingPunct="1"/>
            <a:r>
              <a:rPr lang="en-US" altLang="en-US" sz="2000" smtClean="0">
                <a:ea typeface="ＭＳ Ｐゴシック" panose="020B0600070205080204" pitchFamily="34" charset="-128"/>
              </a:rPr>
              <a:t>Sea lion soup</a:t>
            </a:r>
          </a:p>
          <a:p>
            <a:pPr lvl="1" eaLnBrk="1" hangingPunct="1"/>
            <a:r>
              <a:rPr lang="en-US" altLang="en-US" sz="2000" smtClean="0">
                <a:ea typeface="ＭＳ Ｐゴシック" panose="020B0600070205080204" pitchFamily="34" charset="-128"/>
              </a:rPr>
              <a:t>Studen – sea lion flipper in a jellied salad</a:t>
            </a:r>
          </a:p>
          <a:p>
            <a:pPr lvl="1" eaLnBrk="1" hangingPunct="1"/>
            <a:endParaRPr lang="en-US" altLang="en-US" sz="2000" smtClean="0">
              <a:ea typeface="ＭＳ Ｐゴシック" panose="020B0600070205080204" pitchFamily="34" charset="-128"/>
            </a:endParaRPr>
          </a:p>
        </p:txBody>
      </p:sp>
      <p:sp>
        <p:nvSpPr>
          <p:cNvPr id="15364" name="Text Placeholder 7"/>
          <p:cNvSpPr>
            <a:spLocks noGrp="1"/>
          </p:cNvSpPr>
          <p:nvPr>
            <p:ph type="body" sz="half" idx="3"/>
          </p:nvPr>
        </p:nvSpPr>
        <p:spPr>
          <a:xfrm>
            <a:off x="228600" y="1354138"/>
            <a:ext cx="5181600" cy="4495800"/>
          </a:xfrm>
        </p:spPr>
        <p:txBody>
          <a:bodyPr/>
          <a:lstStyle/>
          <a:p>
            <a:pPr eaLnBrk="1" hangingPunct="1"/>
            <a:r>
              <a:rPr lang="en-US" altLang="en-US" sz="2800" smtClean="0">
                <a:ea typeface="ＭＳ Ｐゴシック" panose="020B0600070205080204" pitchFamily="34" charset="-128"/>
              </a:rPr>
              <a:t>Food</a:t>
            </a:r>
          </a:p>
          <a:p>
            <a:pPr lvl="1" eaLnBrk="1" hangingPunct="1"/>
            <a:r>
              <a:rPr lang="en-US" altLang="en-US" sz="2000" smtClean="0">
                <a:ea typeface="ＭＳ Ｐゴシック" panose="020B0600070205080204" pitchFamily="34" charset="-128"/>
              </a:rPr>
              <a:t>Lusta – salted fur seal flipper</a:t>
            </a:r>
          </a:p>
          <a:p>
            <a:pPr lvl="1" eaLnBrk="1" hangingPunct="1"/>
            <a:r>
              <a:rPr lang="en-US" altLang="en-US" sz="2000" smtClean="0">
                <a:ea typeface="ＭＳ Ｐゴシック" panose="020B0600070205080204" pitchFamily="34" charset="-128"/>
              </a:rPr>
              <a:t>Braided seal meat – seal meat braided with intestines</a:t>
            </a:r>
          </a:p>
          <a:p>
            <a:pPr lvl="1" eaLnBrk="1" hangingPunct="1"/>
            <a:r>
              <a:rPr lang="en-US" altLang="en-US" sz="2000" smtClean="0">
                <a:ea typeface="ＭＳ Ｐゴシック" panose="020B0600070205080204" pitchFamily="34" charset="-128"/>
              </a:rPr>
              <a:t>Salted seal meat stew</a:t>
            </a:r>
          </a:p>
          <a:p>
            <a:pPr lvl="1" eaLnBrk="1" hangingPunct="1"/>
            <a:r>
              <a:rPr lang="en-US" altLang="en-US" sz="2000" smtClean="0">
                <a:ea typeface="ＭＳ Ｐゴシック" panose="020B0600070205080204" pitchFamily="34" charset="-128"/>
              </a:rPr>
              <a:t>Seal tongue soup</a:t>
            </a:r>
          </a:p>
          <a:p>
            <a:pPr lvl="1" eaLnBrk="1" hangingPunct="1"/>
            <a:r>
              <a:rPr lang="en-US" altLang="en-US" sz="2000" smtClean="0">
                <a:ea typeface="ＭＳ Ｐゴシック" panose="020B0600070205080204" pitchFamily="34" charset="-128"/>
              </a:rPr>
              <a:t>Seal pie</a:t>
            </a:r>
          </a:p>
          <a:p>
            <a:pPr lvl="1" eaLnBrk="1" hangingPunct="1"/>
            <a:r>
              <a:rPr lang="en-US" altLang="en-US" sz="2000" smtClean="0">
                <a:ea typeface="ＭＳ Ｐゴシック" panose="020B0600070205080204" pitchFamily="34" charset="-128"/>
              </a:rPr>
              <a:t>Alagnosa – salted seal</a:t>
            </a:r>
          </a:p>
          <a:p>
            <a:pPr lvl="1" eaLnBrk="1" hangingPunct="1"/>
            <a:r>
              <a:rPr lang="en-US" altLang="en-US" sz="2000" smtClean="0">
                <a:ea typeface="ＭＳ Ｐゴシック" panose="020B0600070205080204" pitchFamily="34" charset="-128"/>
              </a:rPr>
              <a:t>Stuffed seal stomachs</a:t>
            </a:r>
          </a:p>
          <a:p>
            <a:pPr lvl="1" eaLnBrk="1" hangingPunct="1"/>
            <a:r>
              <a:rPr lang="en-US" altLang="en-US" sz="2000" smtClean="0">
                <a:ea typeface="ＭＳ Ｐゴシック" panose="020B0600070205080204" pitchFamily="34" charset="-128"/>
              </a:rPr>
              <a:t>Kukleetka – sea lion meatballs</a:t>
            </a:r>
          </a:p>
          <a:p>
            <a:pPr lvl="1" eaLnBrk="1" hangingPunct="1"/>
            <a:r>
              <a:rPr lang="en-US" altLang="en-US" sz="2000" smtClean="0">
                <a:ea typeface="ＭＳ Ｐゴシック" panose="020B0600070205080204" pitchFamily="34" charset="-128"/>
              </a:rPr>
              <a:t>Piroshki – meat filled pastry</a:t>
            </a:r>
          </a:p>
        </p:txBody>
      </p:sp>
      <p:sp>
        <p:nvSpPr>
          <p:cNvPr id="15365"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0DB799D1-B0F3-40BF-90D1-7C4C482A10AC}" type="slidenum">
              <a:rPr lang="en-US" altLang="en-US"/>
              <a:pPr/>
              <a:t>10</a:t>
            </a:fld>
            <a:endParaRPr lang="en-US" altLang="en-US"/>
          </a:p>
        </p:txBody>
      </p:sp>
      <p:sp>
        <p:nvSpPr>
          <p:cNvPr id="15366"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562F532D-9288-4E41-9D91-AF603EE0ACC7}" type="slidenum">
              <a:rPr lang="en-US" altLang="en-US" sz="1400"/>
              <a:pPr algn="r" eaLnBrk="1" hangingPunct="1"/>
              <a:t>10</a:t>
            </a:fld>
            <a:endParaRPr lang="en-US" altLang="en-US" sz="1400"/>
          </a:p>
        </p:txBody>
      </p:sp>
      <p:pic>
        <p:nvPicPr>
          <p:cNvPr id="15367" name="Picture 9" descr="APIA_P103033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2138" y="2070100"/>
            <a:ext cx="2200275"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8" name="Picture 8" descr="APIA_DSC0021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40263" y="1341438"/>
            <a:ext cx="2635250"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304800" y="0"/>
            <a:ext cx="88392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Fur Seals in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Stories and Songs</a:t>
            </a:r>
          </a:p>
        </p:txBody>
      </p:sp>
      <p:sp>
        <p:nvSpPr>
          <p:cNvPr id="16387" name="Text Placeholder 7"/>
          <p:cNvSpPr>
            <a:spLocks noGrp="1"/>
          </p:cNvSpPr>
          <p:nvPr>
            <p:ph type="body" sz="half" idx="3"/>
          </p:nvPr>
        </p:nvSpPr>
        <p:spPr>
          <a:xfrm>
            <a:off x="417513" y="1371600"/>
            <a:ext cx="7812087" cy="2700338"/>
          </a:xfrm>
        </p:spPr>
        <p:txBody>
          <a:bodyPr/>
          <a:lstStyle/>
          <a:p>
            <a:pPr eaLnBrk="1" hangingPunct="1"/>
            <a:r>
              <a:rPr lang="en-US" altLang="en-US" sz="2800" smtClean="0">
                <a:ea typeface="ＭＳ Ｐゴシック" panose="020B0600070205080204" pitchFamily="34" charset="-128"/>
              </a:rPr>
              <a:t>Stories and Songs</a:t>
            </a:r>
          </a:p>
          <a:p>
            <a:pPr lvl="1" eaLnBrk="1" hangingPunct="1"/>
            <a:r>
              <a:rPr lang="en-US" altLang="en-US" sz="2400" smtClean="0">
                <a:ea typeface="ＭＳ Ｐゴシック" panose="020B0600070205080204" pitchFamily="34" charset="-128"/>
              </a:rPr>
              <a:t>Harvest dance</a:t>
            </a:r>
          </a:p>
          <a:p>
            <a:pPr lvl="1" eaLnBrk="1" hangingPunct="1"/>
            <a:r>
              <a:rPr lang="en-US" altLang="en-US" sz="2400" smtClean="0">
                <a:ea typeface="ＭＳ Ｐゴシック" panose="020B0600070205080204" pitchFamily="34" charset="-128"/>
              </a:rPr>
              <a:t>Aleut Tales and Narratives</a:t>
            </a:r>
          </a:p>
          <a:p>
            <a:pPr lvl="1" eaLnBrk="1" hangingPunct="1"/>
            <a:r>
              <a:rPr lang="en-US" altLang="en-US" sz="2400" smtClean="0">
                <a:ea typeface="ＭＳ Ｐゴシック" panose="020B0600070205080204" pitchFamily="34" charset="-128"/>
              </a:rPr>
              <a:t>Tana</a:t>
            </a:r>
            <a:r>
              <a:rPr lang="en-US" altLang="en-US" sz="2400" smtClean="0">
                <a:latin typeface="Unangam Tunuu  Normal" panose="00000400000000000000" pitchFamily="2" charset="0"/>
                <a:ea typeface="ＭＳ Ｐゴシック" panose="020B0600070205080204" pitchFamily="34" charset="-128"/>
              </a:rPr>
              <a:t>{</a:t>
            </a:r>
            <a:r>
              <a:rPr lang="en-US" altLang="en-US" sz="2400" smtClean="0">
                <a:ea typeface="ＭＳ Ｐゴシック" panose="020B0600070205080204" pitchFamily="34" charset="-128"/>
              </a:rPr>
              <a:t>-Ami</a:t>
            </a:r>
            <a:r>
              <a:rPr lang="en-US" altLang="en-US" sz="2400" smtClean="0">
                <a:latin typeface="Unangam Tunuu  Normal" panose="00000400000000000000" pitchFamily="2" charset="0"/>
                <a:ea typeface="ＭＳ Ｐゴシック" panose="020B0600070205080204" pitchFamily="34" charset="-128"/>
              </a:rPr>
              <a:t>{</a:t>
            </a:r>
            <a:r>
              <a:rPr lang="en-US" altLang="en-US" sz="2400" smtClean="0">
                <a:ea typeface="ＭＳ Ｐゴシック" panose="020B0600070205080204" pitchFamily="34" charset="-128"/>
              </a:rPr>
              <a:t> – Legend of the Fur Seal Islands</a:t>
            </a:r>
          </a:p>
        </p:txBody>
      </p:sp>
      <p:sp>
        <p:nvSpPr>
          <p:cNvPr id="16388"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6587402-2915-4CE6-BBCE-3826E88330B1}" type="slidenum">
              <a:rPr lang="en-US" altLang="en-US"/>
              <a:pPr/>
              <a:t>11</a:t>
            </a:fld>
            <a:endParaRPr lang="en-US" altLang="en-US"/>
          </a:p>
        </p:txBody>
      </p:sp>
      <p:sp>
        <p:nvSpPr>
          <p:cNvPr id="16389"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D1F56AD8-436B-418A-82C0-57819B9DD804}" type="slidenum">
              <a:rPr lang="en-US" altLang="en-US" sz="1400"/>
              <a:pPr algn="r" eaLnBrk="1" hangingPunct="1"/>
              <a:t>11</a:t>
            </a:fld>
            <a:endParaRPr lang="en-US" altLang="en-US" sz="1400"/>
          </a:p>
        </p:txBody>
      </p:sp>
      <p:pic>
        <p:nvPicPr>
          <p:cNvPr id="16390"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2013" y="3336925"/>
            <a:ext cx="4103687"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228600" y="0"/>
            <a:ext cx="8686800" cy="1219200"/>
          </a:xfrm>
        </p:spPr>
        <p:txBody>
          <a:bodyPr anchor="b"/>
          <a:lstStyle/>
          <a:p>
            <a:pPr eaLnBrk="1" hangingPunct="1"/>
            <a:r>
              <a:rPr lang="en-US" altLang="en-US" sz="4000" smtClean="0">
                <a:solidFill>
                  <a:schemeClr val="tx1"/>
                </a:solidFill>
                <a:latin typeface="Unangam Tunuu  Normal" panose="00000400000000000000" pitchFamily="2" charset="0"/>
                <a:ea typeface="ＭＳ Ｐゴシック" panose="020B0600070205080204" pitchFamily="34" charset="-128"/>
              </a:rPr>
              <a:t/>
            </a:r>
            <a:br>
              <a:rPr lang="en-US" altLang="en-US" sz="4000" smtClean="0">
                <a:solidFill>
                  <a:schemeClr val="tx1"/>
                </a:solidFill>
                <a:latin typeface="Unangam Tunuu  Normal" panose="00000400000000000000" pitchFamily="2" charset="0"/>
                <a:ea typeface="ＭＳ Ｐゴシック" panose="020B0600070205080204" pitchFamily="34" charset="-128"/>
              </a:rPr>
            </a:br>
            <a:r>
              <a:rPr lang="en-US" altLang="en-US" sz="4000" smtClean="0">
                <a:solidFill>
                  <a:schemeClr val="tx1"/>
                </a:solidFill>
                <a:latin typeface="Unangam Tunuu  Normal" panose="00000400000000000000" pitchFamily="2" charset="0"/>
                <a:ea typeface="ＭＳ Ｐゴシック" panose="020B0600070205080204" pitchFamily="34" charset="-128"/>
              </a:rPr>
              <a:t>Summary</a:t>
            </a:r>
            <a:endParaRPr lang="en-US" altLang="en-US" smtClean="0">
              <a:solidFill>
                <a:schemeClr val="tx1"/>
              </a:solidFill>
              <a:latin typeface="Unangam Tunuu  Normal" panose="00000400000000000000" pitchFamily="2" charset="0"/>
              <a:ea typeface="ＭＳ Ｐゴシック" panose="020B0600070205080204" pitchFamily="34" charset="-128"/>
            </a:endParaRPr>
          </a:p>
        </p:txBody>
      </p:sp>
      <p:sp>
        <p:nvSpPr>
          <p:cNvPr id="17411" name="Text Placeholder 7"/>
          <p:cNvSpPr>
            <a:spLocks noGrp="1"/>
          </p:cNvSpPr>
          <p:nvPr>
            <p:ph type="body" sz="half" idx="3"/>
          </p:nvPr>
        </p:nvSpPr>
        <p:spPr>
          <a:xfrm>
            <a:off x="228600" y="1295400"/>
            <a:ext cx="8686800" cy="3505200"/>
          </a:xfrm>
        </p:spPr>
        <p:txBody>
          <a:bodyPr/>
          <a:lstStyle/>
          <a:p>
            <a:pPr eaLnBrk="1" hangingPunct="1">
              <a:lnSpc>
                <a:spcPts val="2600"/>
              </a:lnSpc>
            </a:pPr>
            <a:r>
              <a:rPr lang="en-US" altLang="en-US" sz="2400" smtClean="0">
                <a:ea typeface="ＭＳ Ｐゴシック" panose="020B0600070205080204" pitchFamily="34" charset="-128"/>
              </a:rPr>
              <a:t>Unangan traditionally lived on the Aleutian </a:t>
            </a:r>
            <a:br>
              <a:rPr lang="en-US" altLang="en-US" sz="2400" smtClean="0">
                <a:ea typeface="ＭＳ Ｐゴシック" panose="020B0600070205080204" pitchFamily="34" charset="-128"/>
              </a:rPr>
            </a:br>
            <a:r>
              <a:rPr lang="en-US" altLang="en-US" sz="2400" smtClean="0">
                <a:ea typeface="ＭＳ Ｐゴシック" panose="020B0600070205080204" pitchFamily="34" charset="-128"/>
              </a:rPr>
              <a:t>and Commander Islands</a:t>
            </a:r>
          </a:p>
          <a:p>
            <a:pPr eaLnBrk="1" hangingPunct="1">
              <a:lnSpc>
                <a:spcPts val="2600"/>
              </a:lnSpc>
            </a:pPr>
            <a:r>
              <a:rPr lang="en-US" altLang="en-US" sz="2400" smtClean="0">
                <a:ea typeface="ＭＳ Ｐゴシック" panose="020B0600070205080204" pitchFamily="34" charset="-128"/>
              </a:rPr>
              <a:t>Russians forced the Unangan to live on the Pribilof Islands and harvest fur seals in the 1780s</a:t>
            </a:r>
          </a:p>
          <a:p>
            <a:pPr eaLnBrk="1" hangingPunct="1">
              <a:lnSpc>
                <a:spcPts val="2600"/>
              </a:lnSpc>
            </a:pPr>
            <a:r>
              <a:rPr lang="en-US" altLang="en-US" sz="2400" smtClean="0">
                <a:ea typeface="ＭＳ Ｐゴシック" panose="020B0600070205080204" pitchFamily="34" charset="-128"/>
              </a:rPr>
              <a:t>Unangan used marine mammals for food, clothing, tools, and boats </a:t>
            </a:r>
          </a:p>
          <a:p>
            <a:pPr eaLnBrk="1" hangingPunct="1">
              <a:lnSpc>
                <a:spcPts val="2600"/>
              </a:lnSpc>
            </a:pPr>
            <a:r>
              <a:rPr lang="en-US" altLang="en-US" sz="2400" smtClean="0">
                <a:ea typeface="ＭＳ Ｐゴシック" panose="020B0600070205080204" pitchFamily="34" charset="-128"/>
              </a:rPr>
              <a:t>Today, the Unangan live all over the world</a:t>
            </a:r>
          </a:p>
        </p:txBody>
      </p:sp>
      <p:sp>
        <p:nvSpPr>
          <p:cNvPr id="17412" name="Slide Number Placeholder 8"/>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F23B435-0A9E-4B2A-948C-CAEB7B48111E}" type="slidenum">
              <a:rPr lang="en-US" altLang="en-US"/>
              <a:pPr/>
              <a:t>12</a:t>
            </a:fld>
            <a:endParaRPr lang="en-US" altLang="en-US"/>
          </a:p>
        </p:txBody>
      </p:sp>
      <p:sp>
        <p:nvSpPr>
          <p:cNvPr id="17413"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fld id="{02037C23-84CE-49EC-B46B-F4E47C4E13E9}" type="slidenum">
              <a:rPr lang="en-US" altLang="en-US" sz="1400"/>
              <a:pPr algn="r" eaLnBrk="1" hangingPunct="1"/>
              <a:t>12</a:t>
            </a:fld>
            <a:endParaRPr lang="en-US" altLang="en-US" sz="1400"/>
          </a:p>
        </p:txBody>
      </p:sp>
      <p:sp>
        <p:nvSpPr>
          <p:cNvPr id="17414" name="TextBox 6"/>
          <p:cNvSpPr txBox="1">
            <a:spLocks noChangeArrowheads="1"/>
          </p:cNvSpPr>
          <p:nvPr/>
        </p:nvSpPr>
        <p:spPr bwMode="auto">
          <a:xfrm>
            <a:off x="2971800" y="5257800"/>
            <a:ext cx="24685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t>Insert photo of st. paul</a:t>
            </a:r>
          </a:p>
        </p:txBody>
      </p:sp>
      <p:pic>
        <p:nvPicPr>
          <p:cNvPr id="36871" name="Picture 11" descr="St. Paul_PG-9924.jpg"/>
          <p:cNvPicPr>
            <a:picLocks noChangeAspect="1"/>
          </p:cNvPicPr>
          <p:nvPr/>
        </p:nvPicPr>
        <p:blipFill>
          <a:blip r:embed="rId3"/>
          <a:srcRect/>
          <a:stretch>
            <a:fillRect/>
          </a:stretch>
        </p:blipFill>
        <p:spPr bwMode="auto">
          <a:xfrm>
            <a:off x="800100" y="4059238"/>
            <a:ext cx="7543800" cy="1816100"/>
          </a:xfrm>
          <a:prstGeom prst="rect">
            <a:avLst/>
          </a:prstGeom>
          <a:noFill/>
          <a:ln w="9525">
            <a:noFill/>
            <a:miter lim="800000"/>
            <a:headEnd/>
            <a:tailEnd/>
          </a:ln>
          <a:effectLst>
            <a:outerShdw dist="139700" dir="2700000" algn="tl" rotWithShape="0">
              <a:srgbClr val="333333">
                <a:alpha val="64998"/>
              </a:srgbClr>
            </a:outerShdw>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C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C2.thmx</Template>
  <TotalTime>6066</TotalTime>
  <Words>2047</Words>
  <Application>Microsoft Office PowerPoint</Application>
  <PresentationFormat>On-screen Show (4:3)</PresentationFormat>
  <Paragraphs>219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ＭＳ Ｐゴシック</vt:lpstr>
      <vt:lpstr>Zapf Dingbats</vt:lpstr>
      <vt:lpstr>Unangam Tunuu  Normal</vt:lpstr>
      <vt:lpstr>ヒラギノ角ゴ Pro W3</vt:lpstr>
      <vt:lpstr>Fur Seal C2</vt:lpstr>
      <vt:lpstr>Laaquda{: The Northern Fur Seal</vt:lpstr>
      <vt:lpstr> What will you learn?</vt:lpstr>
      <vt:lpstr> Who are the Unangan?</vt:lpstr>
      <vt:lpstr> Where did  Unangan traditionally live?</vt:lpstr>
      <vt:lpstr> Unangan and the  Pribilof Islands</vt:lpstr>
      <vt:lpstr>Life on The Pribilof Islands  Before the Fur Trade</vt:lpstr>
      <vt:lpstr>Unangan Life on the Pribilof Islands  1787-1900s</vt:lpstr>
      <vt:lpstr> Life on the  Pribilof Islands Today</vt:lpstr>
      <vt:lpstr> How are marine mammals  part of the culture?</vt:lpstr>
      <vt:lpstr> How are seals and sea lions  part of everyday life?</vt:lpstr>
      <vt:lpstr> How are seals and sea lions  part of everyday life?</vt:lpstr>
      <vt:lpstr> Fur Seals in  Stories and Songs</vt:lpstr>
      <vt:lpstr> Summary</vt:lpstr>
    </vt:vector>
  </TitlesOfParts>
  <Company>NOAA/NMFS/AFSC/Education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391</cp:revision>
  <cp:lastPrinted>2012-03-16T20:21:56Z</cp:lastPrinted>
  <dcterms:created xsi:type="dcterms:W3CDTF">2013-01-07T17:00:03Z</dcterms:created>
  <dcterms:modified xsi:type="dcterms:W3CDTF">2018-05-29T20:58:54Z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