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4830" r:id="rId1"/>
  </p:sldMasterIdLst>
  <p:notesMasterIdLst>
    <p:notesMasterId r:id="rId15"/>
  </p:notesMasterIdLst>
  <p:handoutMasterIdLst>
    <p:handoutMasterId r:id="rId16"/>
  </p:handoutMasterIdLst>
  <p:sldIdLst>
    <p:sldId id="256" r:id="rId2"/>
    <p:sldId id="333" r:id="rId3"/>
    <p:sldId id="353" r:id="rId4"/>
    <p:sldId id="363" r:id="rId5"/>
    <p:sldId id="352" r:id="rId6"/>
    <p:sldId id="360" r:id="rId7"/>
    <p:sldId id="367" r:id="rId8"/>
    <p:sldId id="371" r:id="rId9"/>
    <p:sldId id="362" r:id="rId10"/>
    <p:sldId id="372" r:id="rId11"/>
    <p:sldId id="364" r:id="rId12"/>
    <p:sldId id="370" r:id="rId13"/>
    <p:sldId id="366"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EBB3"/>
    <a:srgbClr val="C5E1F2"/>
    <a:srgbClr val="D4F0F2"/>
    <a:srgbClr val="54C1E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209" autoAdjust="0"/>
  </p:normalViewPr>
  <p:slideViewPr>
    <p:cSldViewPr snapToGrid="0" snapToObjects="1">
      <p:cViewPr varScale="1">
        <p:scale>
          <a:sx n="57" d="100"/>
          <a:sy n="57" d="100"/>
        </p:scale>
        <p:origin x="1974" y="72"/>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90" d="100"/>
          <a:sy n="90" d="100"/>
        </p:scale>
        <p:origin x="-2624"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037840"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389123" name="Rectangle 3"/>
          <p:cNvSpPr>
            <a:spLocks noGrp="1" noChangeArrowheads="1"/>
          </p:cNvSpPr>
          <p:nvPr>
            <p:ph type="dt" sz="quarter" idx="1"/>
          </p:nvPr>
        </p:nvSpPr>
        <p:spPr bwMode="auto">
          <a:xfrm>
            <a:off x="3972560" y="0"/>
            <a:ext cx="3037840"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87">
              <a:defRPr sz="1200">
                <a:latin typeface="Arial" charset="0"/>
                <a:ea typeface="ＭＳ Ｐゴシック" charset="-128"/>
                <a:cs typeface="ＭＳ Ｐゴシック" charset="-128"/>
              </a:defRPr>
            </a:lvl1pPr>
          </a:lstStyle>
          <a:p>
            <a:pPr>
              <a:defRPr/>
            </a:pPr>
            <a:endParaRPr lang="en-US"/>
          </a:p>
        </p:txBody>
      </p:sp>
      <p:sp>
        <p:nvSpPr>
          <p:cNvPr id="389124" name="Rectangle 4"/>
          <p:cNvSpPr>
            <a:spLocks noGrp="1" noChangeArrowheads="1"/>
          </p:cNvSpPr>
          <p:nvPr>
            <p:ph type="ftr" sz="quarter" idx="2"/>
          </p:nvPr>
        </p:nvSpPr>
        <p:spPr bwMode="auto">
          <a:xfrm>
            <a:off x="0" y="8831264"/>
            <a:ext cx="3037840"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389125" name="Rectangle 5"/>
          <p:cNvSpPr>
            <a:spLocks noGrp="1" noChangeArrowheads="1"/>
          </p:cNvSpPr>
          <p:nvPr>
            <p:ph type="sldNum" sz="quarter" idx="3"/>
          </p:nvPr>
        </p:nvSpPr>
        <p:spPr bwMode="auto">
          <a:xfrm>
            <a:off x="3972560" y="8831264"/>
            <a:ext cx="3037840"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pPr>
              <a:defRPr/>
            </a:pPr>
            <a:fld id="{2D3B21CC-A7C9-4B2B-9CB5-28902988829D}" type="slidenum">
              <a:rPr lang="en-US"/>
              <a:pPr>
                <a:defRPr/>
              </a:pPr>
              <a:t>‹#›</a:t>
            </a:fld>
            <a:endParaRPr lang="en-US"/>
          </a:p>
        </p:txBody>
      </p:sp>
    </p:spTree>
    <p:extLst>
      <p:ext uri="{BB962C8B-B14F-4D97-AF65-F5344CB8AC3E}">
        <p14:creationId xmlns:p14="http://schemas.microsoft.com/office/powerpoint/2010/main" val="34290167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037840"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223235" name="Rectangle 3"/>
          <p:cNvSpPr>
            <a:spLocks noGrp="1" noChangeArrowheads="1"/>
          </p:cNvSpPr>
          <p:nvPr>
            <p:ph type="dt" idx="1"/>
          </p:nvPr>
        </p:nvSpPr>
        <p:spPr bwMode="auto">
          <a:xfrm>
            <a:off x="3972560" y="0"/>
            <a:ext cx="3037840"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87">
              <a:defRPr sz="1200">
                <a:latin typeface="Arial" charset="0"/>
                <a:ea typeface="ＭＳ Ｐゴシック" charset="-128"/>
                <a:cs typeface="ＭＳ Ｐゴシック" charset="-128"/>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23237" name="Rectangle 5"/>
          <p:cNvSpPr>
            <a:spLocks noGrp="1" noChangeArrowheads="1"/>
          </p:cNvSpPr>
          <p:nvPr>
            <p:ph type="body" sz="quarter" idx="3"/>
          </p:nvPr>
        </p:nvSpPr>
        <p:spPr bwMode="auto">
          <a:xfrm>
            <a:off x="934720" y="4416426"/>
            <a:ext cx="5140960" cy="4183063"/>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8831264"/>
            <a:ext cx="3037840"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223239" name="Rectangle 7"/>
          <p:cNvSpPr>
            <a:spLocks noGrp="1" noChangeArrowheads="1"/>
          </p:cNvSpPr>
          <p:nvPr>
            <p:ph type="sldNum" sz="quarter" idx="5"/>
          </p:nvPr>
        </p:nvSpPr>
        <p:spPr bwMode="auto">
          <a:xfrm>
            <a:off x="3972560" y="8831264"/>
            <a:ext cx="3037840"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pPr>
              <a:defRPr/>
            </a:pPr>
            <a:fld id="{86BE0905-587E-4433-92BA-0765B556440C}" type="slidenum">
              <a:rPr lang="en-US"/>
              <a:pPr>
                <a:defRPr/>
              </a:pPr>
              <a:t>‹#›</a:t>
            </a:fld>
            <a:endParaRPr lang="en-US"/>
          </a:p>
        </p:txBody>
      </p:sp>
    </p:spTree>
    <p:extLst>
      <p:ext uri="{BB962C8B-B14F-4D97-AF65-F5344CB8AC3E}">
        <p14:creationId xmlns:p14="http://schemas.microsoft.com/office/powerpoint/2010/main" val="399268612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D978214F-6641-4EFD-AF62-659CC76EDB1A}" type="slidenum">
              <a:rPr lang="en-US" smtClean="0"/>
              <a:pPr/>
              <a:t>0</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spcBef>
                <a:spcPts val="1163"/>
              </a:spcBef>
              <a:spcAft>
                <a:spcPts val="288"/>
              </a:spcAft>
            </a:pPr>
            <a:r>
              <a:rPr lang="en-US" dirty="0" smtClean="0"/>
              <a:t>Lesson 7 PowerPoint gives a general overview of the history of the northern fur seal population and harvest, and how the population is managed.</a:t>
            </a:r>
          </a:p>
        </p:txBody>
      </p:sp>
    </p:spTree>
    <p:extLst>
      <p:ext uri="{BB962C8B-B14F-4D97-AF65-F5344CB8AC3E}">
        <p14:creationId xmlns:p14="http://schemas.microsoft.com/office/powerpoint/2010/main" val="697049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F40AF11F-ACC3-4C4F-9DFC-C7271056DD4E}" type="slidenum">
              <a:rPr lang="en-US" smtClean="0"/>
              <a:pPr/>
              <a:t>1</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lnSpc>
                <a:spcPct val="100000"/>
              </a:lnSpc>
              <a:spcAft>
                <a:spcPts val="0"/>
              </a:spcAft>
            </a:pPr>
            <a:r>
              <a:rPr lang="en-US" dirty="0" smtClean="0"/>
              <a:t>Image by Henry Wood Elliott, 1896: </a:t>
            </a:r>
            <a:r>
              <a:rPr lang="en-US" dirty="0" err="1" smtClean="0"/>
              <a:t>Ketavie</a:t>
            </a:r>
            <a:r>
              <a:rPr lang="en-US" dirty="0" smtClean="0"/>
              <a:t> (now </a:t>
            </a:r>
            <a:r>
              <a:rPr lang="en-US" dirty="0" err="1" smtClean="0"/>
              <a:t>Kitovi</a:t>
            </a:r>
            <a:r>
              <a:rPr lang="en-US" dirty="0" smtClean="0"/>
              <a:t>) Rookery, St. Paul Island, July 17, 1872.</a:t>
            </a:r>
          </a:p>
          <a:p>
            <a:pPr eaLnBrk="1" hangingPunct="1">
              <a:lnSpc>
                <a:spcPct val="100000"/>
              </a:lnSpc>
              <a:spcAft>
                <a:spcPts val="0"/>
              </a:spcAft>
            </a:pPr>
            <a:r>
              <a:rPr lang="en-US" dirty="0" smtClean="0"/>
              <a:t>Pribilof Islands Preserving the Legacy; Image Gallery; Collection of Henry Wood Elliot Maps and Drawings, #93</a:t>
            </a:r>
          </a:p>
          <a:p>
            <a:pPr eaLnBrk="1" hangingPunct="1">
              <a:lnSpc>
                <a:spcPct val="100000"/>
              </a:lnSpc>
              <a:spcAft>
                <a:spcPts val="0"/>
              </a:spcAft>
            </a:pPr>
            <a:r>
              <a:rPr lang="en-US" dirty="0" smtClean="0"/>
              <a:t>ftp://ftp.library.noaa.gov/noaa_documents.lib/NOS/ORR/TM_NOS_ORR/TM_NOS-ORR_17/HTML/Pribilof_html/Pages/pribilof_image_gallery.htm</a:t>
            </a:r>
          </a:p>
        </p:txBody>
      </p:sp>
    </p:spTree>
    <p:extLst>
      <p:ext uri="{BB962C8B-B14F-4D97-AF65-F5344CB8AC3E}">
        <p14:creationId xmlns:p14="http://schemas.microsoft.com/office/powerpoint/2010/main" val="2912510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5A6B621-DB9B-4412-9B87-D299B499510D}" type="slidenum">
              <a:rPr lang="en-US" smtClean="0"/>
              <a:pPr/>
              <a:t>2</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Individuals within a population share the same space, rely on the same resources, and are influenced by the same environmental conditions.</a:t>
            </a:r>
          </a:p>
          <a:p>
            <a:pPr eaLnBrk="1" hangingPunct="1"/>
            <a:endParaRPr lang="en-US" dirty="0" smtClean="0"/>
          </a:p>
          <a:p>
            <a:pPr eaLnBrk="1" hangingPunct="1"/>
            <a:r>
              <a:rPr lang="en-US" dirty="0" smtClean="0"/>
              <a:t>Populations can be studied at different scales. The population of the world is different than the population of St. Paul Island, but both are populations.</a:t>
            </a:r>
          </a:p>
          <a:p>
            <a:pPr eaLnBrk="1" hangingPunct="1"/>
            <a:endParaRPr lang="en-US" dirty="0" smtClean="0"/>
          </a:p>
          <a:p>
            <a:pPr eaLnBrk="1" hangingPunct="1"/>
            <a:r>
              <a:rPr lang="en-US" dirty="0" smtClean="0"/>
              <a:t>Scientists monitor the changes in populations over time to learn more about what influences that population. Having many data points or several years of data allows scientists to see trends (e.g., increasing, decreasing, or stable) and helps them make more informed decisions when managing a population.</a:t>
            </a:r>
          </a:p>
          <a:p>
            <a:pPr eaLnBrk="1" hangingPunct="1"/>
            <a:r>
              <a:rPr lang="en-US" dirty="0" smtClean="0"/>
              <a:t> </a:t>
            </a:r>
          </a:p>
          <a:p>
            <a:pPr eaLnBrk="1" hangingPunct="1"/>
            <a:r>
              <a:rPr lang="en-US" dirty="0" smtClean="0"/>
              <a:t>Photo: NOAA Preserving the Legacy Gallery: Collection of Charles Howard </a:t>
            </a:r>
            <a:r>
              <a:rPr lang="en-US" dirty="0" err="1" smtClean="0"/>
              <a:t>Baltzo</a:t>
            </a:r>
            <a:r>
              <a:rPr lang="en-US" dirty="0" smtClean="0"/>
              <a:t> (U.S. Fish &amp; Wildlife Service, 1960-1968)</a:t>
            </a:r>
          </a:p>
          <a:p>
            <a:pPr eaLnBrk="1" hangingPunct="1"/>
            <a:r>
              <a:rPr lang="en-US" dirty="0" smtClean="0"/>
              <a:t>ftp://ftp.library.noaa.gov/noaa_documents.lib/NOS/ORR/TM_NOS_ORR/TM_NOS-ORR_17/HTML/Pribilof_html/Pages/pribilof_image_gallery.htm</a:t>
            </a:r>
          </a:p>
        </p:txBody>
      </p:sp>
    </p:spTree>
    <p:extLst>
      <p:ext uri="{BB962C8B-B14F-4D97-AF65-F5344CB8AC3E}">
        <p14:creationId xmlns:p14="http://schemas.microsoft.com/office/powerpoint/2010/main" val="3207215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3164" tIns="46582" rIns="93164" bIns="46582" anchor="b"/>
          <a:lstStyle/>
          <a:p>
            <a:pPr algn="r" defTabSz="931863"/>
            <a:fld id="{102BE947-5480-43E4-876E-0182EFC39DB5}" type="slidenum">
              <a:rPr lang="en-US" sz="1200"/>
              <a:pPr algn="r" defTabSz="931863"/>
              <a:t>3</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dirty="0" smtClean="0"/>
              <a:t>The population dynamics of fur seals on the Pribilof Islands have been studied since the Russians arrived in 1787. In order to manage the harvest of a population you must</a:t>
            </a:r>
            <a:r>
              <a:rPr lang="en-US" baseline="0" dirty="0" smtClean="0"/>
              <a:t> first understand its biology or run the risk of exploiting the population to the point of extinction.</a:t>
            </a:r>
          </a:p>
          <a:p>
            <a:pPr eaLnBrk="1" hangingPunct="1"/>
            <a:endParaRPr lang="en-US" baseline="0" dirty="0" smtClean="0"/>
          </a:p>
          <a:p>
            <a:pPr eaLnBrk="1" hangingPunct="1"/>
            <a:r>
              <a:rPr lang="en-US" baseline="0" dirty="0" smtClean="0"/>
              <a:t>To fully understand a population you must have data on the following: death rate, birth rate, immigration, emigration, prey consumption and availability, habitat,  and environmental influences.</a:t>
            </a:r>
            <a:endParaRPr lang="en-US" dirty="0" smtClean="0"/>
          </a:p>
          <a:p>
            <a:pPr eaLnBrk="1" hangingPunct="1"/>
            <a:endParaRPr lang="en-US" b="1" dirty="0" smtClean="0"/>
          </a:p>
          <a:p>
            <a:pPr eaLnBrk="1" hangingPunct="1"/>
            <a:r>
              <a:rPr lang="en-US" dirty="0" smtClean="0"/>
              <a:t>Photo: NOAA Preserving the Legacy Gallery: Collection of Charles Howard </a:t>
            </a:r>
            <a:r>
              <a:rPr lang="en-US" dirty="0" err="1" smtClean="0"/>
              <a:t>Baltzo</a:t>
            </a:r>
            <a:r>
              <a:rPr lang="en-US" dirty="0" smtClean="0"/>
              <a:t> (U.S. Fish &amp; Wildlife Service, 1960-1968)</a:t>
            </a:r>
          </a:p>
          <a:p>
            <a:pPr eaLnBrk="1" hangingPunct="1"/>
            <a:r>
              <a:rPr lang="en-US" dirty="0" smtClean="0"/>
              <a:t>ftp://ftp.library.noaa.gov/noaa_documents.lib/NOS/ORR/TM_NOS_ORR/TM_NOS-ORR_17/HTML/Pribilof_html/Pages/pribilof_image_gallery.htm</a:t>
            </a:r>
          </a:p>
        </p:txBody>
      </p:sp>
    </p:spTree>
    <p:extLst>
      <p:ext uri="{BB962C8B-B14F-4D97-AF65-F5344CB8AC3E}">
        <p14:creationId xmlns:p14="http://schemas.microsoft.com/office/powerpoint/2010/main" val="307254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24D5B687-5C03-4E06-BCE7-FEEF610AE4D8}" type="slidenum">
              <a:rPr lang="en-US" smtClean="0"/>
              <a:pPr/>
              <a:t>4</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r>
              <a:rPr lang="en-US" altLang="en-US" dirty="0" smtClean="0">
                <a:latin typeface="Arial" panose="020B0604020202020204" pitchFamily="34" charset="0"/>
                <a:ea typeface="ＭＳ Ｐゴシック" panose="020B0600070205080204" pitchFamily="34" charset="-128"/>
              </a:rPr>
              <a:t>For hundreds of years humans have managed wild populations of animals (deer, elk, moose, bear, cougars, fish, …). Populations are often managed through controlled hunting. </a:t>
            </a:r>
          </a:p>
          <a:p>
            <a:endParaRPr lang="en-US" altLang="en-US" dirty="0" smtClean="0">
              <a:latin typeface="Arial" panose="020B0604020202020204" pitchFamily="34" charset="0"/>
              <a:ea typeface="ＭＳ Ｐゴシック" panose="020B0600070205080204" pitchFamily="34" charset="-128"/>
            </a:endParaRPr>
          </a:p>
          <a:p>
            <a:r>
              <a:rPr lang="en-US" altLang="en-US" dirty="0" smtClean="0">
                <a:latin typeface="Arial" panose="020B0604020202020204" pitchFamily="34" charset="0"/>
                <a:ea typeface="ＭＳ Ｐゴシック" panose="020B0600070205080204" pitchFamily="34" charset="-128"/>
              </a:rPr>
              <a:t>Two major reasons for managing a population:</a:t>
            </a:r>
          </a:p>
          <a:p>
            <a:pPr marL="685800" lvl="1" indent="-228600">
              <a:buFont typeface="+mj-lt"/>
              <a:buAutoNum type="arabicPeriod"/>
            </a:pPr>
            <a:r>
              <a:rPr lang="en-US" altLang="en-US" baseline="0" dirty="0" smtClean="0">
                <a:latin typeface="Arial" panose="020B0604020202020204" pitchFamily="34" charset="0"/>
                <a:ea typeface="ＭＳ Ｐゴシック" panose="020B0600070205080204" pitchFamily="34" charset="-128"/>
              </a:rPr>
              <a:t>Make sure the population is in balance with the ecosystem.</a:t>
            </a:r>
          </a:p>
          <a:p>
            <a:pPr marL="685800" lvl="1" indent="-228600">
              <a:buFont typeface="+mj-lt"/>
              <a:buAutoNum type="arabicPeriod"/>
            </a:pPr>
            <a:r>
              <a:rPr lang="en-US" altLang="en-US" baseline="0" dirty="0" smtClean="0">
                <a:latin typeface="Arial" panose="020B0604020202020204" pitchFamily="34" charset="0"/>
                <a:ea typeface="ＭＳ Ｐゴシック" panose="020B0600070205080204" pitchFamily="34" charset="-128"/>
              </a:rPr>
              <a:t>If a harvest occurs, make sure it is sustainable. Prevent the population from going extinct and prevent overpopulation</a:t>
            </a:r>
            <a:r>
              <a:rPr lang="en-US" altLang="en-US" dirty="0" smtClean="0">
                <a:latin typeface="Arial" panose="020B0604020202020204" pitchFamily="34" charset="0"/>
                <a:ea typeface="ＭＳ Ｐゴシック" panose="020B0600070205080204" pitchFamily="34" charset="-128"/>
              </a:rPr>
              <a: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plots on this slide show</a:t>
            </a:r>
            <a:r>
              <a:rPr lang="en-US" baseline="0" dirty="0" smtClean="0"/>
              <a:t> the consistent decline in the pup population on the Pribilof Islands since the mid-1970s. </a:t>
            </a:r>
            <a:r>
              <a:rPr lang="en-US" dirty="0" smtClean="0"/>
              <a:t>Ideally, the first step in management is to </a:t>
            </a:r>
            <a:r>
              <a:rPr lang="en-US" u="sng" dirty="0" smtClean="0"/>
              <a:t>estimate</a:t>
            </a:r>
            <a:r>
              <a:rPr lang="en-US" dirty="0" smtClean="0"/>
              <a:t> the size of the population. The fur seal population is calculated by estimating the number of pups and males and then extrapolating to calculate the number of females. Counting the number of pups born every two years is a critical part of management.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For most populations, it is virtually impossible to count every single member. Today,</a:t>
            </a:r>
            <a:r>
              <a:rPr lang="en-US" baseline="0" dirty="0" smtClean="0"/>
              <a:t> </a:t>
            </a:r>
            <a:r>
              <a:rPr lang="en-US" dirty="0" smtClean="0"/>
              <a:t>scientists estimate the population using a mark-recapture method. For northern fur seals, estimating the population is time consuming and expensive. The animals are constantly moving, many of the juvenile males are not on the rookery, and females must leave every few days to feed.</a:t>
            </a: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northern fur seal population is unique in that it was managed to maximize profits from the sale of seal pelts.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Russians were</a:t>
            </a:r>
            <a:r>
              <a:rPr lang="en-US" baseline="0" dirty="0" smtClean="0"/>
              <a:t> the first to institute fur seal harvest management measures in 1806. </a:t>
            </a:r>
            <a:r>
              <a:rPr lang="en-US" dirty="0" smtClean="0"/>
              <a:t>The U.S. Government has been monitoring and managing the northern fur seal population on the Pribilof Islands since the purchase of Alaska in 1867. Until 1911, the harvest and population management was conducted by private companies under a leasing system with the U.S. Treasury Department. In 1911, the Secretary of Commerce and Labor assumed management of the fur seals.  U.S. Government management continued until 1984. A subsistence only harvest was started</a:t>
            </a:r>
            <a:r>
              <a:rPr lang="en-US" baseline="0" dirty="0" smtClean="0"/>
              <a:t> in 1985 under a</a:t>
            </a:r>
            <a:r>
              <a:rPr lang="en-US" dirty="0" smtClean="0"/>
              <a:t> co-management agreement established between the U.S. Department of Commerce and the local </a:t>
            </a:r>
            <a:r>
              <a:rPr lang="en-US" dirty="0" err="1" smtClean="0"/>
              <a:t>Unangan</a:t>
            </a:r>
            <a:r>
              <a:rPr lang="en-US" dirty="0" smtClean="0"/>
              <a:t> leaders of St. Paul and St. George Island. (https://alaskafisheries.noaa.gov/pr/fur-seal)</a:t>
            </a:r>
          </a:p>
          <a:p>
            <a:endParaRPr lang="en-US" dirty="0" smtClean="0"/>
          </a:p>
          <a:p>
            <a:r>
              <a:rPr lang="en-US" dirty="0" smtClean="0"/>
              <a:t>Image Source: 2016 northern fur seal pup production and adult male counts on the Pribilof Islands, Alaska. (Updated 5/1/2018) </a:t>
            </a:r>
          </a:p>
          <a:p>
            <a:r>
              <a:rPr lang="en-US" dirty="0" smtClean="0"/>
              <a:t>https://www.afsc.noaa.gov/nmml/PDF/NFurSealPupMem2016_Final.pdf</a:t>
            </a:r>
          </a:p>
        </p:txBody>
      </p:sp>
    </p:spTree>
    <p:extLst>
      <p:ext uri="{BB962C8B-B14F-4D97-AF65-F5344CB8AC3E}">
        <p14:creationId xmlns:p14="http://schemas.microsoft.com/office/powerpoint/2010/main" val="186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9E02A5EB-0F5A-4220-AFDF-EA76690C0CB3}" type="slidenum">
              <a:rPr lang="en-US" smtClean="0"/>
              <a:pPr/>
              <a:t>5</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rtl="0"/>
            <a:r>
              <a:rPr lang="en-US" dirty="0" smtClean="0"/>
              <a:t>The </a:t>
            </a:r>
            <a:r>
              <a:rPr lang="en-US" dirty="0" err="1" smtClean="0"/>
              <a:t>Unangan</a:t>
            </a:r>
            <a:r>
              <a:rPr lang="en-US" dirty="0" smtClean="0"/>
              <a:t> hunted marine mammals for subsistence purposes for thousands of years, but were forced to commercially harvest sea otters and fur seals for the Russians starting in the 1740s, and fur seals for the Americans after 1867. When subsistence hunting, the </a:t>
            </a:r>
            <a:r>
              <a:rPr lang="en-US" dirty="0" err="1" smtClean="0"/>
              <a:t>Unangan</a:t>
            </a:r>
            <a:r>
              <a:rPr lang="en-US" dirty="0" smtClean="0"/>
              <a:t> did not need to manage the fur seal population. They only took seals needed for food and clothing.</a:t>
            </a:r>
          </a:p>
          <a:p>
            <a:pPr rtl="0"/>
            <a:endParaRPr lang="en-US" dirty="0" smtClean="0"/>
          </a:p>
          <a:p>
            <a:pPr rtl="0"/>
            <a:r>
              <a:rPr lang="en-US" b="1" dirty="0" smtClean="0"/>
              <a:t>Subsistence hunting</a:t>
            </a:r>
            <a:r>
              <a:rPr lang="en-US" dirty="0" smtClean="0"/>
              <a:t>: hunting for the sake of survival rather than entertainment or monetary gain. </a:t>
            </a:r>
          </a:p>
          <a:p>
            <a:pPr rtl="0"/>
            <a:endParaRPr lang="en-US" dirty="0" smtClean="0"/>
          </a:p>
          <a:p>
            <a:pPr rtl="0"/>
            <a:r>
              <a:rPr lang="en-US" b="1" dirty="0" smtClean="0"/>
              <a:t>Commercial harvesting</a:t>
            </a:r>
            <a:r>
              <a:rPr lang="en-US" dirty="0" smtClean="0"/>
              <a:t>: to catch, shoot, trap, etc. (fish, or wild animals) usually in and intensive, systematic way as for commercial purposes.</a:t>
            </a:r>
          </a:p>
          <a:p>
            <a:pPr rtl="0"/>
            <a:r>
              <a:rPr lang="en-US" dirty="0" smtClean="0"/>
              <a:t> </a:t>
            </a:r>
          </a:p>
          <a:p>
            <a:pPr rtl="0"/>
            <a:r>
              <a:rPr lang="en-US" dirty="0" smtClean="0"/>
              <a:t>The number of fur seals harvested was determined by Russian and American furriers and U.S. government employees. Harvests were conducted only for the furs. All meat was discarded. Only the </a:t>
            </a:r>
            <a:r>
              <a:rPr lang="en-US" dirty="0" err="1" smtClean="0"/>
              <a:t>Unangan</a:t>
            </a:r>
            <a:r>
              <a:rPr lang="en-US" dirty="0" smtClean="0"/>
              <a:t> ate the meat. It was not until the seals were commercially harvested for the fur trade that the population needed to be monitored and managed. The commercial harvest was managed to produce the maximum number of furs each year. </a:t>
            </a:r>
            <a:r>
              <a:rPr lang="en-US" dirty="0" err="1" smtClean="0"/>
              <a:t>Scheffer</a:t>
            </a:r>
            <a:r>
              <a:rPr lang="en-US" dirty="0" smtClean="0"/>
              <a:t> (1984) reports that by 1828 the Russians had harvested more than 3 million fur seals, approximately 71,000 per year or up to 5,000 per day. By the early 1900s the tax and lease revenue generated by the U.S. Government paid for the $7.2 million purchase price of Alaska. Approximately 2.2 million seals were killed during the first 20 year lease alone. (https://alaskafisheries.noaa.gov/pr/fur-seal)</a:t>
            </a:r>
          </a:p>
          <a:p>
            <a:pPr rtl="0"/>
            <a:endParaRPr lang="en-US" dirty="0" smtClean="0"/>
          </a:p>
          <a:p>
            <a:pPr rtl="0"/>
            <a:r>
              <a:rPr lang="en-US" dirty="0" smtClean="0"/>
              <a:t>Preventing extinction is one of many reasons to manage harvested populations. Today almost all populations that are harvested or hunted are monitored by a local, state, or federal agency whether the take is for commercial purposes or for subsistence. The </a:t>
            </a:r>
            <a:r>
              <a:rPr lang="en-US" dirty="0" err="1" smtClean="0"/>
              <a:t>Unangan</a:t>
            </a:r>
            <a:r>
              <a:rPr lang="en-US" dirty="0" smtClean="0"/>
              <a:t> on St. Paul and St. George co-manage the annual subsistence take of juvenile males with the National Marine Fisheries Service. The Pribilof northern fur seal population was listed as depleted in June 1988 under the Marine Mammal Protection Act because the population had declined by more than 50% since the 1950s. The population is still listed as depleted in 2018. (NOAA Fisheries, Office of Protected Resources: https://alaskafisheries.noaa.gov/pr/fur-seal)</a:t>
            </a:r>
          </a:p>
          <a:p>
            <a:pPr rtl="0"/>
            <a:r>
              <a:rPr lang="en-US" dirty="0" smtClean="0"/>
              <a:t>Image: Henry Wood Elliot, Report on the Seal Islands of Alaska, 1884.</a:t>
            </a:r>
          </a:p>
          <a:p>
            <a:pPr eaLnBrk="1" hangingPunct="1"/>
            <a:endParaRPr lang="en-US" sz="1200" dirty="0" smtClean="0">
              <a:latin typeface="+mj-lt"/>
              <a:cs typeface="Arial" panose="020B0604020202020204" pitchFamily="34" charset="0"/>
            </a:endParaRPr>
          </a:p>
        </p:txBody>
      </p:sp>
    </p:spTree>
    <p:extLst>
      <p:ext uri="{BB962C8B-B14F-4D97-AF65-F5344CB8AC3E}">
        <p14:creationId xmlns:p14="http://schemas.microsoft.com/office/powerpoint/2010/main" val="1673978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E95FBC1-79EA-4CB0-A5CF-2C69B0DBE5C3}" type="slidenum">
              <a:rPr lang="en-US" smtClean="0"/>
              <a:pPr/>
              <a:t>6</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rtl="0"/>
            <a:r>
              <a:rPr lang="en-US" dirty="0" smtClean="0"/>
              <a:t>It is thought that the original population for northern fur seals, prior to 1786, was over 2-3 million</a:t>
            </a:r>
            <a:r>
              <a:rPr lang="en-US" baseline="0" dirty="0" smtClean="0"/>
              <a:t> animals.</a:t>
            </a:r>
            <a:endParaRPr lang="en-US" dirty="0" smtClean="0"/>
          </a:p>
          <a:p>
            <a:pPr rtl="0"/>
            <a:r>
              <a:rPr lang="en-US" sz="1200" b="0" i="0" kern="1200" dirty="0" smtClean="0">
                <a:solidFill>
                  <a:schemeClr val="tx1"/>
                </a:solidFill>
                <a:effectLst/>
                <a:latin typeface="Arial" charset="0"/>
                <a:ea typeface="ＭＳ Ｐゴシック" charset="-128"/>
              </a:rPr>
              <a:t>Source: https://www.sararegistry.gc.ca/virtual_sara/files/cosewic/sr_northern_fur_seal_e.pdf</a:t>
            </a:r>
          </a:p>
          <a:p>
            <a:pPr rtl="0"/>
            <a:endParaRPr lang="en-US" sz="1200" b="0" i="0" kern="1200" dirty="0" smtClean="0">
              <a:solidFill>
                <a:schemeClr val="tx1"/>
              </a:solidFill>
              <a:effectLst/>
              <a:latin typeface="Arial" charset="0"/>
              <a:ea typeface="ＭＳ Ｐゴシック" charset="-128"/>
            </a:endParaRPr>
          </a:p>
          <a:p>
            <a:pPr rtl="0"/>
            <a:r>
              <a:rPr lang="en-US" dirty="0" smtClean="0"/>
              <a:t>The 2016 population estimate for the Eastern Pacific stock is just over 530,000.</a:t>
            </a:r>
          </a:p>
          <a:p>
            <a:pPr marL="0" marR="0" lvl="0" indent="0" algn="l" defTabSz="914400" rtl="0" eaLnBrk="1" fontAlgn="base" latinLnBrk="0" hangingPunct="1">
              <a:lnSpc>
                <a:spcPct val="100000"/>
              </a:lnSpc>
              <a:spcBef>
                <a:spcPct val="30000"/>
              </a:spcBef>
              <a:spcAft>
                <a:spcPct val="0"/>
              </a:spcAft>
              <a:buClrTx/>
              <a:buSzTx/>
              <a:buFontTx/>
              <a:buNone/>
              <a:tabLst/>
              <a:defRPr/>
            </a:pPr>
            <a:r>
              <a:rPr lang="fr-FR" dirty="0" smtClean="0"/>
              <a:t>Source: NOAA-TM-AFSC-355, </a:t>
            </a:r>
            <a:r>
              <a:rPr lang="fr-FR" dirty="0" err="1" smtClean="0"/>
              <a:t>Muto</a:t>
            </a:r>
            <a:r>
              <a:rPr lang="fr-FR" dirty="0" smtClean="0"/>
              <a:t>, M. M., et al., </a:t>
            </a:r>
          </a:p>
          <a:p>
            <a:pPr eaLnBrk="1" hangingPunct="1"/>
            <a:endParaRPr lang="en-US" dirty="0" smtClean="0"/>
          </a:p>
          <a:p>
            <a:pPr eaLnBrk="1" hangingPunct="1"/>
            <a:r>
              <a:rPr lang="en-US" dirty="0" smtClean="0"/>
              <a:t>Image: Henry Wood Elliott, 1884.</a:t>
            </a:r>
          </a:p>
          <a:p>
            <a:pPr eaLnBrk="1" hangingPunct="1"/>
            <a:endParaRPr lang="en-US" dirty="0" smtClean="0"/>
          </a:p>
        </p:txBody>
      </p:sp>
    </p:spTree>
    <p:extLst>
      <p:ext uri="{BB962C8B-B14F-4D97-AF65-F5344CB8AC3E}">
        <p14:creationId xmlns:p14="http://schemas.microsoft.com/office/powerpoint/2010/main" val="3648386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1EB2800F-E95D-4A83-AE89-E3F84B38CE56}" type="slidenum">
              <a:rPr lang="en-US" smtClean="0"/>
              <a:pPr/>
              <a:t>7</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marL="0" lvl="1">
              <a:lnSpc>
                <a:spcPct val="80000"/>
              </a:lnSpc>
            </a:pPr>
            <a:r>
              <a:rPr lang="en-US" dirty="0" smtClean="0"/>
              <a:t>Pelagic sealing = harvesting of seals at sea.  </a:t>
            </a:r>
          </a:p>
          <a:p>
            <a:pPr marL="0" lvl="1">
              <a:lnSpc>
                <a:spcPct val="80000"/>
              </a:lnSpc>
            </a:pPr>
            <a:endParaRPr lang="en-US" dirty="0" smtClean="0"/>
          </a:p>
          <a:p>
            <a:pPr marL="0" lvl="1">
              <a:lnSpc>
                <a:spcPct val="80000"/>
              </a:lnSpc>
            </a:pPr>
            <a:r>
              <a:rPr lang="en-US" dirty="0" smtClean="0"/>
              <a:t>Pelagic sealing:  In 43 years (1868-1911) , 2 million seals were killed at sea; 50% were lost; 60-80% of the ones taken were females</a:t>
            </a:r>
          </a:p>
          <a:p>
            <a:pPr marL="0" lvl="1">
              <a:lnSpc>
                <a:spcPct val="80000"/>
              </a:lnSpc>
            </a:pPr>
            <a:r>
              <a:rPr lang="en-US" dirty="0" smtClean="0"/>
              <a:t>Canada and Japan did most of the harvesting at sea, since only the U.S. and Russia could harvest seals on land</a:t>
            </a:r>
          </a:p>
          <a:p>
            <a:pPr marL="0" lvl="1">
              <a:lnSpc>
                <a:spcPct val="80000"/>
              </a:lnSpc>
            </a:pPr>
            <a:endParaRPr lang="en-US" dirty="0" smtClean="0"/>
          </a:p>
          <a:p>
            <a:pPr marL="0" marR="0" lvl="1" indent="0" algn="l" defTabSz="914400" rtl="0" eaLnBrk="0" fontAlgn="base" latinLnBrk="0" hangingPunct="0">
              <a:lnSpc>
                <a:spcPct val="80000"/>
              </a:lnSpc>
              <a:spcBef>
                <a:spcPct val="30000"/>
              </a:spcBef>
              <a:spcAft>
                <a:spcPct val="0"/>
              </a:spcAft>
              <a:buClrTx/>
              <a:buSzTx/>
              <a:buFontTx/>
              <a:buNone/>
              <a:tabLst/>
              <a:defRPr/>
            </a:pPr>
            <a:r>
              <a:rPr lang="en-US" dirty="0" smtClean="0"/>
              <a:t>Source: </a:t>
            </a:r>
            <a:r>
              <a:rPr lang="en-US" dirty="0" err="1" smtClean="0"/>
              <a:t>Scheffer</a:t>
            </a:r>
            <a:r>
              <a:rPr lang="en-US" dirty="0" smtClean="0"/>
              <a:t>, 1984. History of Scientific Study and Management of the Alaska Fur Seal, 1786-1964. </a:t>
            </a:r>
          </a:p>
          <a:p>
            <a:pPr marL="0" lvl="1">
              <a:lnSpc>
                <a:spcPct val="80000"/>
              </a:lnSpc>
            </a:pPr>
            <a:r>
              <a:rPr lang="en-US" dirty="0" smtClean="0"/>
              <a:t>Photo: NOAA Preserving the Legacy Gallery, Pelagic Sealing Vessels</a:t>
            </a:r>
          </a:p>
        </p:txBody>
      </p:sp>
    </p:spTree>
    <p:extLst>
      <p:ext uri="{BB962C8B-B14F-4D97-AF65-F5344CB8AC3E}">
        <p14:creationId xmlns:p14="http://schemas.microsoft.com/office/powerpoint/2010/main" val="63232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3164" tIns="46582" rIns="93164" bIns="46582" anchor="b"/>
          <a:lstStyle/>
          <a:p>
            <a:pPr algn="r" defTabSz="931863"/>
            <a:fld id="{874FEF50-82E5-4670-9323-B62E6257F114}" type="slidenum">
              <a:rPr lang="en-US" sz="1200"/>
              <a:pPr algn="r" defTabSz="931863"/>
              <a:t>8</a:t>
            </a:fld>
            <a:endParaRPr 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smtClean="0"/>
              <a:t>The initial U.S.</a:t>
            </a:r>
            <a:r>
              <a:rPr lang="en-US" baseline="0" dirty="0" smtClean="0"/>
              <a:t> </a:t>
            </a:r>
            <a:r>
              <a:rPr lang="en-US" dirty="0" smtClean="0"/>
              <a:t>harvest of 1868 was between 240,000 and 300,000. For the next </a:t>
            </a:r>
            <a:r>
              <a:rPr lang="en-US" baseline="0" dirty="0" smtClean="0"/>
              <a:t>40 years of the northern fur seal harvest the U.S. Government leased the land based harvest rights to private companies with very little oversight or regulation. </a:t>
            </a:r>
          </a:p>
          <a:p>
            <a:pPr eaLnBrk="1" hangingPunct="1"/>
            <a:endParaRPr lang="en-US" baseline="0" dirty="0" smtClean="0"/>
          </a:p>
          <a:p>
            <a:pPr eaLnBrk="1" hangingPunct="1"/>
            <a:r>
              <a:rPr lang="en-US" baseline="0" dirty="0" smtClean="0"/>
              <a:t>The first 20 year lease (1870-1889) was awarded to the Alaska Commercial Company, a private fur trading company. The second lease (1890-1910) went to The North American Commercial Company. </a:t>
            </a:r>
          </a:p>
          <a:p>
            <a:pPr eaLnBrk="1" hangingPunct="1"/>
            <a:endParaRPr lang="en-US" baseline="0" dirty="0" smtClean="0"/>
          </a:p>
          <a:p>
            <a:pPr eaLnBrk="1" hangingPunct="1"/>
            <a:r>
              <a:rPr lang="en-US" baseline="0" dirty="0" smtClean="0"/>
              <a:t>From 1890-1911 the pelagic take exceeded the land take every year with the land take ranging from a high of 42,000 between 1890-1900 and declining to 20,000 between 1900-1910. </a:t>
            </a:r>
            <a:endParaRPr lang="en-US" dirty="0" smtClean="0"/>
          </a:p>
          <a:p>
            <a:pPr eaLnBrk="1" hangingPunct="1"/>
            <a:endParaRPr lang="en-US" dirty="0" smtClean="0"/>
          </a:p>
          <a:p>
            <a:pPr eaLnBrk="1" hangingPunct="1"/>
            <a:r>
              <a:rPr lang="en-US" dirty="0" smtClean="0"/>
              <a:t>By 1910</a:t>
            </a:r>
            <a:r>
              <a:rPr lang="en-US" baseline="0" dirty="0" smtClean="0"/>
              <a:t> the fur seal population had declined to just over 200,000.</a:t>
            </a:r>
          </a:p>
          <a:p>
            <a:pPr eaLnBrk="1" hangingPunct="1"/>
            <a:endParaRPr lang="en-US" dirty="0" smtClean="0"/>
          </a:p>
          <a:p>
            <a:pPr marL="0" marR="0" lvl="1" indent="0" algn="l" defTabSz="914400" rtl="0" eaLnBrk="0" fontAlgn="base" latinLnBrk="0" hangingPunct="0">
              <a:lnSpc>
                <a:spcPct val="80000"/>
              </a:lnSpc>
              <a:spcBef>
                <a:spcPct val="30000"/>
              </a:spcBef>
              <a:spcAft>
                <a:spcPct val="0"/>
              </a:spcAft>
              <a:buClrTx/>
              <a:buSzTx/>
              <a:buFontTx/>
              <a:buNone/>
              <a:tabLst/>
              <a:defRPr/>
            </a:pPr>
            <a:r>
              <a:rPr lang="en-US" dirty="0" smtClean="0"/>
              <a:t>Source: </a:t>
            </a:r>
            <a:r>
              <a:rPr lang="en-US" dirty="0" err="1" smtClean="0"/>
              <a:t>Scheffer</a:t>
            </a:r>
            <a:r>
              <a:rPr lang="en-US" dirty="0" smtClean="0"/>
              <a:t>, 1984. History of Scientific Study and Management of the Alaska Fur Seal, , 1786-1964.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Photo: Fur seal pelt factory, St. George Island, Alaska. (ftp://ftp.library.noaa.gov/noaa_documents.lib/NOS/ORR/TM_NOS_ORR/TM_NOS-ORR_17/HTML/Pribilof_html/Pages/pribilof_image_gallery.htm)</a:t>
            </a:r>
          </a:p>
          <a:p>
            <a:pPr eaLnBrk="1" hangingPunct="1"/>
            <a:endParaRPr lang="en-US" dirty="0" smtClean="0"/>
          </a:p>
        </p:txBody>
      </p:sp>
    </p:spTree>
    <p:extLst>
      <p:ext uri="{BB962C8B-B14F-4D97-AF65-F5344CB8AC3E}">
        <p14:creationId xmlns:p14="http://schemas.microsoft.com/office/powerpoint/2010/main" val="2307332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3164" tIns="46582" rIns="93164" bIns="46582" anchor="b"/>
          <a:lstStyle/>
          <a:p>
            <a:pPr algn="r" defTabSz="931863"/>
            <a:fld id="{058DC3B7-0DDF-4A45-B9D5-DD42FA2EC586}" type="slidenum">
              <a:rPr lang="en-US" sz="1200"/>
              <a:pPr algn="r" defTabSz="931863"/>
              <a:t>9</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1911 Fur Seal Treaty</a:t>
            </a:r>
            <a:r>
              <a:rPr lang="en-US" baseline="0" dirty="0" smtClean="0"/>
              <a:t> ended the pelagic harvest. Takes harvest away from private companies. Harvest now managed by the U.S. Secretary of Commerce and Labor.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Arial" panose="020B0604020202020204" pitchFamily="34" charset="0"/>
                <a:cs typeface="Arial" panose="020B0604020202020204" pitchFamily="34" charset="0"/>
              </a:rPr>
              <a:t>Countries signing the Fur Seal Treaty of 1911: US, Russia, Japan, Great Britain (signing for Canada).</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Arial" panose="020B0604020202020204" pitchFamily="34" charset="0"/>
              <a:cs typeface="Arial" panose="020B0604020202020204" pitchFamily="34" charset="0"/>
            </a:endParaRPr>
          </a:p>
          <a:p>
            <a:pPr eaLnBrk="1" hangingPunct="1"/>
            <a:r>
              <a:rPr lang="en-US" dirty="0" smtClean="0"/>
              <a:t>Northern fur seal population slowly rebuilds</a:t>
            </a:r>
            <a:r>
              <a:rPr lang="en-US" baseline="0" dirty="0" smtClean="0"/>
              <a:t> from a low of 200,000 in 1911 to just under 3 millions in the 1940s.</a:t>
            </a:r>
          </a:p>
          <a:p>
            <a:pPr eaLnBrk="1" hangingPunct="1"/>
            <a:endParaRPr lang="en-US" baseline="0" dirty="0" smtClean="0"/>
          </a:p>
          <a:p>
            <a:pPr eaLnBrk="1" hangingPunct="1"/>
            <a:r>
              <a:rPr lang="en-US" baseline="0" dirty="0" smtClean="0"/>
              <a:t>The harvest of females from 1956-1963 and the lack of female pups being born is one of the reasons for the beginning of the decline in population from which the population has never recovered. </a:t>
            </a:r>
          </a:p>
          <a:p>
            <a:pPr eaLnBrk="1" hangingPunct="1"/>
            <a:r>
              <a:rPr lang="en-US" baseline="0" dirty="0" smtClean="0"/>
              <a:t>Source: York and Hartley, 1981</a:t>
            </a:r>
            <a:r>
              <a:rPr lang="en-US" dirty="0" smtClean="0"/>
              <a:t>. Pup Production Following Harvest of Female Northern Fur Seals</a:t>
            </a:r>
          </a:p>
          <a:p>
            <a:pPr eaLnBrk="1" hangingPunct="1"/>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Photo: (ftp://ftp.library.noaa.gov/noaa_documents.lib/NOS/ORR/TM_NOS_ORR/TM_NOS-ORR_17/HTML/Pribilof_html/Pages/pribilof_image_gallery.htm)</a:t>
            </a:r>
          </a:p>
        </p:txBody>
      </p:sp>
    </p:spTree>
    <p:extLst>
      <p:ext uri="{BB962C8B-B14F-4D97-AF65-F5344CB8AC3E}">
        <p14:creationId xmlns:p14="http://schemas.microsoft.com/office/powerpoint/2010/main" val="3521197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3164" tIns="46582" rIns="93164" bIns="46582" anchor="b"/>
          <a:lstStyle/>
          <a:p>
            <a:pPr algn="r" defTabSz="931863"/>
            <a:fld id="{616C37F7-DEAF-41A9-9600-EFBA15E08CDC}" type="slidenum">
              <a:rPr lang="en-US" sz="1200"/>
              <a:pPr algn="r" defTabSz="931863"/>
              <a:t>10</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smtClean="0"/>
              <a:t>China created the highest demands for furs in the 1800s. It is said that the Chinese perfected the technique used to remove the rough guard hairs from northern fur seal pelts. Very little is known about the process for removing the guard hairs.</a:t>
            </a:r>
          </a:p>
          <a:p>
            <a:pPr eaLnBrk="1" hangingPunct="1"/>
            <a:endParaRPr lang="en-US" dirty="0" smtClean="0"/>
          </a:p>
          <a:p>
            <a:pPr eaLnBrk="1" hangingPunct="1"/>
            <a:r>
              <a:rPr lang="en-US" dirty="0" smtClean="0"/>
              <a:t>Eventually, furs became very fashionable for European and American women as can be seen by the above advertisement from the Fouke Fur Company.</a:t>
            </a:r>
          </a:p>
          <a:p>
            <a:pPr eaLnBrk="1" hangingPunct="1"/>
            <a:endParaRPr lang="en-US" dirty="0" smtClean="0"/>
          </a:p>
          <a:p>
            <a:pPr eaLnBrk="1" hangingPunct="1"/>
            <a:r>
              <a:rPr lang="en-US" dirty="0" smtClean="0"/>
              <a:t>Image: Fouke Fur advertisement from Pribilof Islands: Preserving the legacy.</a:t>
            </a:r>
          </a:p>
          <a:p>
            <a:pPr eaLnBrk="1" hangingPunct="1"/>
            <a:endParaRPr lang="en-US" dirty="0" smtClean="0"/>
          </a:p>
        </p:txBody>
      </p:sp>
    </p:spTree>
    <p:extLst>
      <p:ext uri="{BB962C8B-B14F-4D97-AF65-F5344CB8AC3E}">
        <p14:creationId xmlns:p14="http://schemas.microsoft.com/office/powerpoint/2010/main" val="2592321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3164" tIns="46582" rIns="93164" bIns="46582" anchor="b"/>
          <a:lstStyle/>
          <a:p>
            <a:pPr algn="r" defTabSz="931863"/>
            <a:fld id="{EEB1416B-BC32-4DCE-8CD4-EA54DC707783}" type="slidenum">
              <a:rPr lang="en-US" sz="1200"/>
              <a:pPr algn="r" defTabSz="931863"/>
              <a:t>11</a:t>
            </a:fld>
            <a:endParaRPr lang="en-US" sz="1200"/>
          </a:p>
        </p:txBody>
      </p:sp>
      <p:sp>
        <p:nvSpPr>
          <p:cNvPr id="30723"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ln/>
        </p:spPr>
        <p:txBody>
          <a:bodyPr/>
          <a:lstStyle/>
          <a:p>
            <a:pPr eaLnBrk="1" hangingPunct="1">
              <a:defRPr/>
            </a:pPr>
            <a:r>
              <a:rPr lang="en-US" dirty="0" smtClean="0"/>
              <a:t>Traditionally, the </a:t>
            </a:r>
            <a:r>
              <a:rPr lang="en-US" dirty="0" err="1" smtClean="0"/>
              <a:t>Unangan</a:t>
            </a:r>
            <a:r>
              <a:rPr lang="en-US" dirty="0" smtClean="0"/>
              <a:t> did not use northern fur seal fur for clothing. Due to the very moist environment of the Aleutian Islands, fur was not practical. Most of the waterproof clothing was created from the internal organs of marine mammals.</a:t>
            </a:r>
          </a:p>
          <a:p>
            <a:pPr eaLnBrk="1" hangingPunct="1">
              <a:defRPr/>
            </a:pPr>
            <a:endParaRPr lang="en-US" dirty="0" smtClean="0"/>
          </a:p>
          <a:p>
            <a:pPr eaLnBrk="1" hangingPunct="1">
              <a:defRPr/>
            </a:pPr>
            <a:r>
              <a:rPr lang="en-US" dirty="0" smtClean="0"/>
              <a:t>Before coming to the Pribilof Islands the </a:t>
            </a:r>
            <a:r>
              <a:rPr lang="en-US" dirty="0" err="1" smtClean="0"/>
              <a:t>Unangan</a:t>
            </a:r>
            <a:r>
              <a:rPr lang="en-US" dirty="0" smtClean="0"/>
              <a:t> ate a variety of marine mammals, birds, and fish. Once on the </a:t>
            </a:r>
            <a:r>
              <a:rPr lang="en-US" dirty="0" err="1" smtClean="0"/>
              <a:t>Pribilofs</a:t>
            </a:r>
            <a:r>
              <a:rPr lang="en-US" dirty="0" smtClean="0"/>
              <a:t> the </a:t>
            </a:r>
            <a:r>
              <a:rPr lang="en-US" dirty="0" err="1" smtClean="0"/>
              <a:t>Unangan</a:t>
            </a:r>
            <a:r>
              <a:rPr lang="en-US" dirty="0" smtClean="0"/>
              <a:t> had limited access to traditional foods. Northern fur seal became a staple in their diet. </a:t>
            </a:r>
          </a:p>
          <a:p>
            <a:pPr eaLnBrk="1" hangingPunct="1">
              <a:defRPr/>
            </a:pPr>
            <a:endParaRPr lang="en-US" dirty="0" smtClean="0"/>
          </a:p>
          <a:p>
            <a:pPr eaLnBrk="1" hangingPunct="1">
              <a:defRPr/>
            </a:pPr>
            <a:r>
              <a:rPr lang="en-US" dirty="0" smtClean="0"/>
              <a:t>Today the subsistence harvest is still conducted on both St. Paul and St. George Islands. Many members of the community depend on this source of protein to feed their families throughout the year.</a:t>
            </a:r>
          </a:p>
          <a:p>
            <a:pPr eaLnBrk="1" hangingPunct="1">
              <a:defRPr/>
            </a:pPr>
            <a:endParaRPr lang="en-US" dirty="0" smtClean="0"/>
          </a:p>
          <a:p>
            <a:pPr eaLnBrk="1" hangingPunct="1">
              <a:defRPr/>
            </a:pPr>
            <a:r>
              <a:rPr lang="en-US" dirty="0" smtClean="0"/>
              <a:t>Image Sources:</a:t>
            </a:r>
          </a:p>
          <a:p>
            <a:pPr eaLnBrk="1" hangingPunct="1">
              <a:defRPr/>
            </a:pPr>
            <a:r>
              <a:rPr lang="en-US" dirty="0" smtClean="0"/>
              <a:t>Two hunters in </a:t>
            </a:r>
            <a:r>
              <a:rPr lang="en-US" dirty="0" err="1" smtClean="0"/>
              <a:t>Kamleika</a:t>
            </a:r>
            <a:r>
              <a:rPr lang="en-US" dirty="0" smtClean="0"/>
              <a:t> (parkas</a:t>
            </a:r>
            <a:r>
              <a:rPr lang="en-US" dirty="0" smtClean="0">
                <a:solidFill>
                  <a:schemeClr val="tx1"/>
                </a:solidFill>
              </a:rPr>
              <a:t>): http://aleutembroidery.blogspot.com/</a:t>
            </a:r>
          </a:p>
          <a:p>
            <a:pPr eaLnBrk="1" hangingPunct="1">
              <a:defRPr/>
            </a:pPr>
            <a:r>
              <a:rPr lang="en-US" dirty="0" smtClean="0"/>
              <a:t>Fur seal harvest: V.B. </a:t>
            </a:r>
            <a:r>
              <a:rPr lang="en-US" dirty="0" err="1" smtClean="0"/>
              <a:t>Scheffer</a:t>
            </a:r>
            <a:r>
              <a:rPr lang="en-US" dirty="0" smtClean="0"/>
              <a:t>, NOAA Preserving the Legacy, Collection of Charles Howard </a:t>
            </a:r>
            <a:r>
              <a:rPr lang="en-US" dirty="0" err="1" smtClean="0"/>
              <a:t>Baltzo</a:t>
            </a:r>
            <a:r>
              <a:rPr lang="en-US" dirty="0" smtClean="0"/>
              <a:t> (U.S. Fish &amp; Wildlife Service, 1960-1968), ftp://ftp.library.noaa.gov/noaa_documents.lib/NOS/ORR/TM_NOS_ORR/TM_NOS-ORR_17/HTML/Pribilof_html/Pages/pribilof_image_gallery.htm</a:t>
            </a:r>
          </a:p>
          <a:p>
            <a:pPr eaLnBrk="1" hangingPunct="1">
              <a:defRPr/>
            </a:pPr>
            <a:r>
              <a:rPr lang="en-US" dirty="0" smtClean="0"/>
              <a:t>Butchering seal: Aleut Pribilof Island Association Summer </a:t>
            </a:r>
            <a:r>
              <a:rPr lang="en-US" dirty="0" err="1" smtClean="0"/>
              <a:t>Camp:http</a:t>
            </a:r>
            <a:r>
              <a:rPr lang="en-US" dirty="0" smtClean="0"/>
              <a:t>://</a:t>
            </a:r>
            <a:r>
              <a:rPr lang="en-US" dirty="0" err="1" smtClean="0"/>
              <a:t>americanindianinstitute.wordpress.com</a:t>
            </a:r>
            <a:r>
              <a:rPr lang="en-US" dirty="0" smtClean="0"/>
              <a:t>/2012/09/05/</a:t>
            </a:r>
            <a:r>
              <a:rPr lang="en-US" dirty="0" err="1" smtClean="0"/>
              <a:t>apia</a:t>
            </a:r>
            <a:r>
              <a:rPr lang="en-US" dirty="0" smtClean="0"/>
              <a:t>/</a:t>
            </a:r>
          </a:p>
        </p:txBody>
      </p:sp>
    </p:spTree>
    <p:extLst>
      <p:ext uri="{BB962C8B-B14F-4D97-AF65-F5344CB8AC3E}">
        <p14:creationId xmlns:p14="http://schemas.microsoft.com/office/powerpoint/2010/main" val="2041675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72560" y="8831264"/>
            <a:ext cx="3037840" cy="465137"/>
          </a:xfrm>
          <a:prstGeom prst="rect">
            <a:avLst/>
          </a:prstGeom>
          <a:noFill/>
          <a:ln w="9525">
            <a:noFill/>
            <a:miter lim="800000"/>
            <a:headEnd/>
            <a:tailEnd/>
          </a:ln>
        </p:spPr>
        <p:txBody>
          <a:bodyPr lIns="93164" tIns="46582" rIns="93164" bIns="46582" anchor="b"/>
          <a:lstStyle/>
          <a:p>
            <a:pPr algn="r" defTabSz="931863"/>
            <a:fld id="{44682710-A909-4ED0-9587-191C91B593F2}" type="slidenum">
              <a:rPr lang="en-US" sz="1200"/>
              <a:pPr algn="r" defTabSz="931863"/>
              <a:t>12</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smtClean="0"/>
              <a:t>Source – G. Dallas Hanna, The Alaska Fur-Seal Islands, and NFS Conservation Plan 2007</a:t>
            </a:r>
          </a:p>
          <a:p>
            <a:pPr eaLnBrk="1" hangingPunct="1"/>
            <a:endParaRPr lang="en-US" dirty="0" smtClean="0"/>
          </a:p>
          <a:p>
            <a:pPr eaLnBrk="1" hangingPunct="1"/>
            <a:r>
              <a:rPr lang="en-US" dirty="0" smtClean="0"/>
              <a:t>Image Source: NOAA/AFSC/MML</a:t>
            </a:r>
          </a:p>
        </p:txBody>
      </p:sp>
    </p:spTree>
    <p:extLst>
      <p:ext uri="{BB962C8B-B14F-4D97-AF65-F5344CB8AC3E}">
        <p14:creationId xmlns:p14="http://schemas.microsoft.com/office/powerpoint/2010/main" val="1190175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sz="quarter"/>
          </p:nvPr>
        </p:nvSpPr>
        <p:spPr>
          <a:xfrm>
            <a:off x="685800" y="1676400"/>
            <a:ext cx="7772400" cy="1828800"/>
          </a:xfrm>
          <a:prstGeom prst="rect">
            <a:avLst/>
          </a:prstGeom>
        </p:spPr>
        <p:txBody>
          <a:bodyPr/>
          <a:lstStyle>
            <a:lvl1pPr>
              <a:defRPr/>
            </a:lvl1pPr>
          </a:lstStyle>
          <a:p>
            <a:r>
              <a:rPr lang="en-US" smtClean="0"/>
              <a:t>Click to edit Master title style</a:t>
            </a:r>
            <a:endParaRPr lang="en-US"/>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5" name="Rectangle 4"/>
          <p:cNvSpPr>
            <a:spLocks noGrp="1" noChangeArrowheads="1"/>
          </p:cNvSpPr>
          <p:nvPr>
            <p:ph type="sldNum" sz="quarter" idx="10"/>
          </p:nvPr>
        </p:nvSpPr>
        <p:spPr/>
        <p:txBody>
          <a:bodyPr/>
          <a:lstStyle>
            <a:lvl1pPr>
              <a:defRPr/>
            </a:lvl1pPr>
          </a:lstStyle>
          <a:p>
            <a:pPr>
              <a:defRPr/>
            </a:pPr>
            <a:fld id="{8200539D-D8E8-46CD-A4AD-FA247584CF7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Text, and Content">
    <p:spTree>
      <p:nvGrpSpPr>
        <p:cNvPr id="1" name=""/>
        <p:cNvGrpSpPr/>
        <p:nvPr/>
      </p:nvGrpSpPr>
      <p:grpSpPr>
        <a:xfrm>
          <a:off x="0" y="0"/>
          <a:ext cx="0" cy="0"/>
          <a:chOff x="0" y="0"/>
          <a:chExt cx="0" cy="0"/>
        </a:xfrm>
      </p:grpSpPr>
      <p:sp>
        <p:nvSpPr>
          <p:cNvPr id="5"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ea typeface="+mn-ea"/>
            </a:endParaRPr>
          </a:p>
        </p:txBody>
      </p:sp>
      <p:sp>
        <p:nvSpPr>
          <p:cNvPr id="6"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ea typeface="+mn-ea"/>
            </a:endParaRPr>
          </a:p>
        </p:txBody>
      </p:sp>
      <p:sp>
        <p:nvSpPr>
          <p:cNvPr id="7" name="Date Placeholder 11"/>
          <p:cNvSpPr txBox="1">
            <a:spLocks/>
          </p:cNvSpPr>
          <p:nvPr userDrawn="1"/>
        </p:nvSpPr>
        <p:spPr>
          <a:xfrm>
            <a:off x="228600" y="6248400"/>
            <a:ext cx="7721600" cy="384175"/>
          </a:xfrm>
          <a:prstGeom prst="rect">
            <a:avLst/>
          </a:prstGeom>
          <a:noFill/>
        </p:spPr>
        <p:txBody>
          <a:bodyPr/>
          <a:lstStyle/>
          <a:p>
            <a:pPr>
              <a:defRPr/>
            </a:pPr>
            <a:r>
              <a:rPr lang="en-US" sz="2000" b="1" dirty="0">
                <a:cs typeface="Arial" charset="0"/>
              </a:rPr>
              <a:t>Lesson 7</a:t>
            </a:r>
            <a:r>
              <a:rPr lang="en-US" sz="2000" b="1" dirty="0" smtClean="0">
                <a:cs typeface="Arial" charset="0"/>
              </a:rPr>
              <a:t>: Population</a:t>
            </a:r>
            <a:r>
              <a:rPr lang="en-US" sz="2000" b="1" baseline="0" dirty="0" smtClean="0">
                <a:cs typeface="Arial" charset="0"/>
              </a:rPr>
              <a:t>s, management, and harvest</a:t>
            </a:r>
            <a:endParaRPr lang="en-US" sz="2000" i="1" dirty="0">
              <a:cs typeface="Arial" charset="0"/>
            </a:endParaRPr>
          </a:p>
        </p:txBody>
      </p:sp>
      <p:sp>
        <p:nvSpPr>
          <p:cNvPr id="3" name="Text Placeholder 2"/>
          <p:cNvSpPr>
            <a:spLocks noGrp="1"/>
          </p:cNvSpPr>
          <p:nvPr>
            <p:ph type="body" sz="half" idx="1"/>
          </p:nvPr>
        </p:nvSpPr>
        <p:spPr>
          <a:xfrm>
            <a:off x="457200" y="1676400"/>
            <a:ext cx="40386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764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9" name="Rectangle 8"/>
          <p:cNvSpPr>
            <a:spLocks noGrp="1" noChangeArrowheads="1"/>
          </p:cNvSpPr>
          <p:nvPr>
            <p:ph type="sldNum" sz="quarter" idx="10"/>
          </p:nvPr>
        </p:nvSpPr>
        <p:spPr/>
        <p:txBody>
          <a:bodyPr/>
          <a:lstStyle>
            <a:lvl1pPr>
              <a:defRPr/>
            </a:lvl1pPr>
          </a:lstStyle>
          <a:p>
            <a:pPr>
              <a:defRPr/>
            </a:pPr>
            <a:fld id="{F99EC14A-2ED9-4340-B920-1D4029059598}" type="slidenum">
              <a:rPr lang="en-US"/>
              <a:pPr>
                <a:defRPr/>
              </a:pPr>
              <a:t>‹#›</a:t>
            </a:fld>
            <a:endParaRPr lang="en-US"/>
          </a:p>
        </p:txBody>
      </p:sp>
      <p:pic>
        <p:nvPicPr>
          <p:cNvPr id="10" name="Picture 19" descr="Fur Seal Rookery.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5600" y="16042"/>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Content and Text">
    <p:spTree>
      <p:nvGrpSpPr>
        <p:cNvPr id="1" name=""/>
        <p:cNvGrpSpPr/>
        <p:nvPr/>
      </p:nvGrpSpPr>
      <p:grpSpPr>
        <a:xfrm>
          <a:off x="0" y="0"/>
          <a:ext cx="0" cy="0"/>
          <a:chOff x="0" y="0"/>
          <a:chExt cx="0" cy="0"/>
        </a:xfrm>
      </p:grpSpPr>
      <p:sp>
        <p:nvSpPr>
          <p:cNvPr id="6"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ea typeface="+mn-ea"/>
            </a:endParaRPr>
          </a:p>
        </p:txBody>
      </p:sp>
      <p:sp>
        <p:nvSpPr>
          <p:cNvPr id="7"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ea typeface="+mn-ea"/>
            </a:endParaRPr>
          </a:p>
        </p:txBody>
      </p:sp>
      <p:sp>
        <p:nvSpPr>
          <p:cNvPr id="8" name="Date Placeholder 11"/>
          <p:cNvSpPr txBox="1">
            <a:spLocks/>
          </p:cNvSpPr>
          <p:nvPr userDrawn="1"/>
        </p:nvSpPr>
        <p:spPr>
          <a:xfrm>
            <a:off x="228600" y="6248401"/>
            <a:ext cx="7620000" cy="381000"/>
          </a:xfrm>
          <a:prstGeom prst="rect">
            <a:avLst/>
          </a:prstGeom>
          <a:no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000" b="1" dirty="0">
                <a:cs typeface="Arial" charset="0"/>
              </a:rPr>
              <a:t>Lesson 7:</a:t>
            </a:r>
            <a:r>
              <a:rPr lang="en-US" sz="1700" b="1" dirty="0">
                <a:cs typeface="Arial" charset="0"/>
              </a:rPr>
              <a:t> </a:t>
            </a:r>
            <a:r>
              <a:rPr lang="en-US" sz="1800" b="1" dirty="0" smtClean="0">
                <a:cs typeface="Arial" charset="0"/>
              </a:rPr>
              <a:t>Populations</a:t>
            </a:r>
            <a:r>
              <a:rPr lang="en-US" sz="1800" b="1" baseline="0" dirty="0" smtClean="0">
                <a:cs typeface="Arial" charset="0"/>
              </a:rPr>
              <a:t>, management, and harvest</a:t>
            </a:r>
            <a:endParaRPr lang="en-US" sz="2000" i="1" dirty="0" smtClean="0">
              <a:cs typeface="Arial" charset="0"/>
            </a:endParaRPr>
          </a:p>
          <a:p>
            <a:pPr>
              <a:defRPr/>
            </a:pPr>
            <a:endParaRPr lang="en-US" sz="2000" i="1" dirty="0">
              <a:cs typeface="Arial" charset="0"/>
            </a:endParaRPr>
          </a:p>
        </p:txBody>
      </p:sp>
      <p:sp>
        <p:nvSpPr>
          <p:cNvPr id="3" name="Content Placeholder 2"/>
          <p:cNvSpPr>
            <a:spLocks noGrp="1"/>
          </p:cNvSpPr>
          <p:nvPr>
            <p:ph sz="quarter" idx="1"/>
          </p:nvPr>
        </p:nvSpPr>
        <p:spPr>
          <a:xfrm>
            <a:off x="457200" y="1981200"/>
            <a:ext cx="4038600" cy="1981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half" idx="3"/>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10" name="Rectangle 9"/>
          <p:cNvSpPr>
            <a:spLocks noGrp="1" noChangeArrowheads="1"/>
          </p:cNvSpPr>
          <p:nvPr>
            <p:ph type="sldNum" sz="quarter" idx="10"/>
          </p:nvPr>
        </p:nvSpPr>
        <p:spPr/>
        <p:txBody>
          <a:bodyPr/>
          <a:lstStyle>
            <a:lvl1pPr>
              <a:defRPr/>
            </a:lvl1pPr>
          </a:lstStyle>
          <a:p>
            <a:pPr>
              <a:defRPr/>
            </a:pPr>
            <a:fld id="{2C5ECB52-4663-494E-B23B-F369BB90732B}" type="slidenum">
              <a:rPr lang="en-US"/>
              <a:pPr>
                <a:defRPr/>
              </a:pPr>
              <a:t>‹#›</a:t>
            </a:fld>
            <a:endParaRPr lang="en-US"/>
          </a:p>
        </p:txBody>
      </p:sp>
      <p:pic>
        <p:nvPicPr>
          <p:cNvPr id="11" name="Picture 19" descr="Fur Seal Rookery.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5600" y="5538"/>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70000">
              <a:schemeClr val="bg2">
                <a:lumMod val="9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D0AF9F79-1D71-4DE6-AED1-F41B9A1A21B9}" type="slidenum">
              <a:rPr lang="en-US"/>
              <a:pPr>
                <a:defRPr/>
              </a:pPr>
              <a:t>‹#›</a:t>
            </a:fld>
            <a:endParaRPr lang="en-US"/>
          </a:p>
        </p:txBody>
      </p:sp>
      <p:sp>
        <p:nvSpPr>
          <p:cNvPr id="126990" name="Line 14"/>
          <p:cNvSpPr>
            <a:spLocks noChangeShapeType="1"/>
          </p:cNvSpPr>
          <p:nvPr/>
        </p:nvSpPr>
        <p:spPr bwMode="auto">
          <a:xfrm>
            <a:off x="0" y="1143000"/>
            <a:ext cx="9144000" cy="0"/>
          </a:xfrm>
          <a:prstGeom prst="line">
            <a:avLst/>
          </a:prstGeom>
          <a:noFill/>
          <a:ln w="28575">
            <a:solidFill>
              <a:schemeClr val="tx1"/>
            </a:solidFill>
            <a:round/>
            <a:headEnd/>
            <a:tailEnd/>
          </a:ln>
          <a:effectLst/>
        </p:spPr>
        <p:txBody>
          <a:bodyPr wrap="none" anchor="ctr"/>
          <a:lstStyle/>
          <a:p>
            <a:pPr>
              <a:defRPr/>
            </a:pPr>
            <a:endParaRPr lang="en-US">
              <a:ea typeface="+mn-ea"/>
            </a:endParaRPr>
          </a:p>
        </p:txBody>
      </p:sp>
      <p:sp>
        <p:nvSpPr>
          <p:cNvPr id="11"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ea typeface="+mn-ea"/>
            </a:endParaRPr>
          </a:p>
        </p:txBody>
      </p:sp>
      <p:sp>
        <p:nvSpPr>
          <p:cNvPr id="12"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ea typeface="+mn-ea"/>
            </a:endParaRPr>
          </a:p>
        </p:txBody>
      </p:sp>
      <p:sp>
        <p:nvSpPr>
          <p:cNvPr id="13" name="Rectangle 12"/>
          <p:cNvSpPr>
            <a:spLocks noChangeArrowheads="1"/>
          </p:cNvSpPr>
          <p:nvPr userDrawn="1"/>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w="9525">
            <a:noFill/>
            <a:miter lim="800000"/>
            <a:headEnd/>
            <a:tailEnd/>
          </a:ln>
          <a:effectLst>
            <a:outerShdw dist="20000" dir="5400000" rotWithShape="0">
              <a:srgbClr val="808080">
                <a:alpha val="37999"/>
              </a:srgbClr>
            </a:outerShdw>
          </a:effectLst>
        </p:spPr>
        <p:txBody>
          <a:bodyPr/>
          <a:lstStyle/>
          <a:p>
            <a:pPr>
              <a:defRPr/>
            </a:pPr>
            <a:endParaRPr lang="en-US">
              <a:latin typeface="+mn-lt"/>
              <a:ea typeface="+mn-ea"/>
            </a:endParaRPr>
          </a:p>
        </p:txBody>
      </p:sp>
      <p:sp>
        <p:nvSpPr>
          <p:cNvPr id="1032" name="Rectangle 3"/>
          <p:cNvSpPr>
            <a:spLocks noGrp="1" noChangeArrowheads="1"/>
          </p:cNvSpPr>
          <p:nvPr>
            <p:ph type="title"/>
          </p:nvPr>
        </p:nvSpPr>
        <p:spPr bwMode="auto">
          <a:xfrm>
            <a:off x="228600" y="0"/>
            <a:ext cx="70104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 name="Date Placeholder 11"/>
          <p:cNvSpPr txBox="1">
            <a:spLocks/>
          </p:cNvSpPr>
          <p:nvPr userDrawn="1"/>
        </p:nvSpPr>
        <p:spPr>
          <a:xfrm>
            <a:off x="228600" y="6248400"/>
            <a:ext cx="4386263" cy="384175"/>
          </a:xfrm>
          <a:prstGeom prst="rect">
            <a:avLst/>
          </a:prstGeom>
          <a:noFill/>
        </p:spPr>
        <p:txBody>
          <a:bodyPr/>
          <a:lstStyle/>
          <a:p>
            <a:pPr>
              <a:defRPr/>
            </a:pPr>
            <a:r>
              <a:rPr lang="en-US" sz="2000" b="1">
                <a:cs typeface="Arial" charset="0"/>
              </a:rPr>
              <a:t>Lesson 7:</a:t>
            </a:r>
            <a:endParaRPr lang="en-US" sz="2000" i="1">
              <a:cs typeface="Arial" charset="0"/>
            </a:endParaRPr>
          </a:p>
        </p:txBody>
      </p:sp>
    </p:spTree>
  </p:cSld>
  <p:clrMap bg1="lt1" tx1="dk1" bg2="lt2" tx2="dk2" accent1="accent1" accent2="accent2" accent3="accent3" accent4="accent4" accent5="accent5" accent6="accent6" hlink="hlink" folHlink="folHlink"/>
  <p:sldLayoutIdLst>
    <p:sldLayoutId id="2147484947" r:id="rId1"/>
    <p:sldLayoutId id="2147484948" r:id="rId2"/>
    <p:sldLayoutId id="2147484949" r:id="rId3"/>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ＭＳ Ｐゴシック" charset="-128"/>
          <a:cs typeface="Unangam Tunuu  Normal"/>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Unangam Tunuu  Normal" charset="0"/>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Unangam Tunuu  Normal" charset="0"/>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Unangam Tunuu  Normal" charset="0"/>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Unangam Tunuu  Normal" charset="0"/>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 descr="NFS-1.png"/>
          <p:cNvPicPr>
            <a:picLocks noChangeAspect="1"/>
          </p:cNvPicPr>
          <p:nvPr/>
        </p:nvPicPr>
        <p:blipFill>
          <a:blip r:embed="rId3"/>
          <a:srcRect/>
          <a:stretch>
            <a:fillRect/>
          </a:stretch>
        </p:blipFill>
        <p:spPr bwMode="auto">
          <a:xfrm>
            <a:off x="2971800" y="0"/>
            <a:ext cx="6370638" cy="6858000"/>
          </a:xfrm>
          <a:prstGeom prst="rect">
            <a:avLst/>
          </a:prstGeom>
          <a:noFill/>
          <a:ln w="9525">
            <a:noFill/>
            <a:miter lim="800000"/>
            <a:headEnd/>
            <a:tailEnd/>
          </a:ln>
        </p:spPr>
      </p:pic>
      <p:pic>
        <p:nvPicPr>
          <p:cNvPr id="5123" name="Picture 9" descr="noaa logo black.png"/>
          <p:cNvPicPr>
            <a:picLocks noChangeAspect="1"/>
          </p:cNvPicPr>
          <p:nvPr/>
        </p:nvPicPr>
        <p:blipFill>
          <a:blip r:embed="rId4"/>
          <a:srcRect/>
          <a:stretch>
            <a:fillRect/>
          </a:stretch>
        </p:blipFill>
        <p:spPr bwMode="auto">
          <a:xfrm>
            <a:off x="304800" y="5867400"/>
            <a:ext cx="717550" cy="719138"/>
          </a:xfrm>
          <a:prstGeom prst="rect">
            <a:avLst/>
          </a:prstGeom>
          <a:noFill/>
          <a:ln w="9525">
            <a:noFill/>
            <a:miter lim="800000"/>
            <a:headEnd/>
            <a:tailEnd/>
          </a:ln>
        </p:spPr>
      </p:pic>
      <p:sp>
        <p:nvSpPr>
          <p:cNvPr id="5124" name="Rectangle 6"/>
          <p:cNvSpPr>
            <a:spLocks noChangeArrowheads="1"/>
          </p:cNvSpPr>
          <p:nvPr/>
        </p:nvSpPr>
        <p:spPr bwMode="auto">
          <a:xfrm>
            <a:off x="3124200" y="6611938"/>
            <a:ext cx="2362200" cy="246062"/>
          </a:xfrm>
          <a:prstGeom prst="rect">
            <a:avLst/>
          </a:prstGeom>
          <a:noFill/>
          <a:ln w="9525">
            <a:noFill/>
            <a:miter lim="800000"/>
            <a:headEnd/>
            <a:tailEnd/>
          </a:ln>
        </p:spPr>
        <p:txBody>
          <a:bodyPr>
            <a:spAutoFit/>
          </a:bodyPr>
          <a:lstStyle/>
          <a:p>
            <a:r>
              <a:rPr lang="en-US" sz="1000"/>
              <a:t>© Thomas Stream Northern Fur Seal </a:t>
            </a:r>
          </a:p>
        </p:txBody>
      </p:sp>
      <p:sp>
        <p:nvSpPr>
          <p:cNvPr id="5125" name="Rectangle 2"/>
          <p:cNvSpPr>
            <a:spLocks noGrp="1" noChangeArrowheads="1"/>
          </p:cNvSpPr>
          <p:nvPr>
            <p:ph type="ctrTitle" sz="quarter"/>
          </p:nvPr>
        </p:nvSpPr>
        <p:spPr>
          <a:xfrm>
            <a:off x="152400" y="13855"/>
            <a:ext cx="9190038" cy="1103745"/>
          </a:xfrm>
        </p:spPr>
        <p:txBody>
          <a:bodyPr/>
          <a:lstStyle/>
          <a:p>
            <a:pPr eaLnBrk="1" hangingPunct="1"/>
            <a:r>
              <a:rPr lang="en-US" sz="4200" dirty="0" err="1" smtClean="0">
                <a:solidFill>
                  <a:srgbClr val="97361F"/>
                </a:solidFill>
                <a:latin typeface="Unangam Tunuu  Normal" charset="0"/>
                <a:cs typeface="Unangam Tunuu  Normal" charset="0"/>
              </a:rPr>
              <a:t>Laaquda</a:t>
            </a:r>
            <a:r>
              <a:rPr lang="en-US" sz="4200" dirty="0" smtClean="0">
                <a:solidFill>
                  <a:srgbClr val="97361F"/>
                </a:solidFill>
                <a:latin typeface="Unangam Tunuu  Normal" charset="0"/>
                <a:cs typeface="Unangam Tunuu  Normal" charset="0"/>
              </a:rPr>
              <a:t>{: The Northern Fur Seal</a:t>
            </a:r>
            <a:endParaRPr lang="en-US" sz="4200" i="1" dirty="0" smtClean="0">
              <a:solidFill>
                <a:srgbClr val="97361F"/>
              </a:solidFill>
              <a:latin typeface="Unangam Tunuu  Normal" charset="0"/>
              <a:cs typeface="Unangam Tunuu  Normal" charset="0"/>
            </a:endParaRPr>
          </a:p>
        </p:txBody>
      </p:sp>
      <p:sp>
        <p:nvSpPr>
          <p:cNvPr id="5126" name="TextBox 5"/>
          <p:cNvSpPr txBox="1">
            <a:spLocks noChangeArrowheads="1"/>
          </p:cNvSpPr>
          <p:nvPr/>
        </p:nvSpPr>
        <p:spPr bwMode="auto">
          <a:xfrm>
            <a:off x="67735" y="1464726"/>
            <a:ext cx="2819400" cy="2308324"/>
          </a:xfrm>
          <a:prstGeom prst="rect">
            <a:avLst/>
          </a:prstGeom>
          <a:noFill/>
          <a:ln w="9525">
            <a:noFill/>
            <a:miter lim="800000"/>
            <a:headEnd/>
            <a:tailEnd/>
          </a:ln>
        </p:spPr>
        <p:txBody>
          <a:bodyPr>
            <a:spAutoFit/>
          </a:bodyPr>
          <a:lstStyle/>
          <a:p>
            <a:r>
              <a:rPr lang="en-US" sz="3200" b="1" dirty="0">
                <a:cs typeface="Arial" charset="0"/>
              </a:rPr>
              <a:t>Lesson 7:</a:t>
            </a:r>
          </a:p>
          <a:p>
            <a:r>
              <a:rPr lang="en-US" sz="1600" b="1" dirty="0">
                <a:cs typeface="Arial" charset="0"/>
              </a:rPr>
              <a:t> </a:t>
            </a:r>
          </a:p>
          <a:p>
            <a:r>
              <a:rPr lang="en-US" sz="3200" i="1" dirty="0" smtClean="0">
                <a:cs typeface="Arial" charset="0"/>
              </a:rPr>
              <a:t>Populations, </a:t>
            </a:r>
            <a:r>
              <a:rPr lang="en-US" sz="3200" i="1" dirty="0">
                <a:cs typeface="Arial" charset="0"/>
              </a:rPr>
              <a:t>harvest, and management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7"/>
          <p:cNvSpPr>
            <a:spLocks noGrp="1"/>
          </p:cNvSpPr>
          <p:nvPr>
            <p:ph type="title"/>
          </p:nvPr>
        </p:nvSpPr>
        <p:spPr>
          <a:xfrm>
            <a:off x="228600" y="0"/>
            <a:ext cx="8686800" cy="1219200"/>
          </a:xfrm>
        </p:spPr>
        <p:txBody>
          <a:bodyPr anchor="b"/>
          <a:lstStyle/>
          <a:p>
            <a:pPr eaLnBrk="1" hangingPunct="1"/>
            <a:r>
              <a:rPr lang="en-US" sz="4000" smtClean="0">
                <a:solidFill>
                  <a:schemeClr val="tx1"/>
                </a:solidFill>
                <a:latin typeface="Unangam Tunuu  Normal" charset="0"/>
                <a:cs typeface="Unangam Tunuu  Normal" charset="0"/>
              </a:rPr>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Lesson topics</a:t>
            </a:r>
            <a:endParaRPr lang="en-US" sz="4000" smtClean="0">
              <a:latin typeface="Unangam Tunuu  Normal" charset="0"/>
              <a:cs typeface="Unangam Tunuu  Normal" charset="0"/>
            </a:endParaRPr>
          </a:p>
        </p:txBody>
      </p:sp>
      <p:sp>
        <p:nvSpPr>
          <p:cNvPr id="6147" name="Text Placeholder 9"/>
          <p:cNvSpPr>
            <a:spLocks noGrp="1"/>
          </p:cNvSpPr>
          <p:nvPr>
            <p:ph type="body" sz="half" idx="1"/>
          </p:nvPr>
        </p:nvSpPr>
        <p:spPr>
          <a:xfrm>
            <a:off x="228600" y="1295400"/>
            <a:ext cx="8915400" cy="3124200"/>
          </a:xfrm>
        </p:spPr>
        <p:txBody>
          <a:bodyPr/>
          <a:lstStyle/>
          <a:p>
            <a:r>
              <a:rPr lang="en-US" sz="2800" smtClean="0"/>
              <a:t>What is population biology &amp; management?</a:t>
            </a:r>
          </a:p>
          <a:p>
            <a:r>
              <a:rPr lang="en-US" sz="2800" smtClean="0"/>
              <a:t>Why is the fur seal population managed?</a:t>
            </a:r>
          </a:p>
          <a:p>
            <a:r>
              <a:rPr lang="en-US" sz="2800" smtClean="0"/>
              <a:t>How is the fur seal population managed?</a:t>
            </a:r>
          </a:p>
          <a:p>
            <a:r>
              <a:rPr lang="en-US" sz="2800" smtClean="0"/>
              <a:t>What is the history of the fur seal harvest on the Pribilof Islands?</a:t>
            </a:r>
          </a:p>
          <a:p>
            <a:pPr eaLnBrk="1" hangingPunct="1">
              <a:buFont typeface="Zapf Dingbats" charset="2"/>
              <a:buNone/>
            </a:pPr>
            <a:endParaRPr lang="en-US" smtClean="0"/>
          </a:p>
        </p:txBody>
      </p:sp>
      <p:sp>
        <p:nvSpPr>
          <p:cNvPr id="6148" name="Slide Number Placeholder 9"/>
          <p:cNvSpPr>
            <a:spLocks noGrp="1"/>
          </p:cNvSpPr>
          <p:nvPr>
            <p:ph type="sldNum" sz="quarter" idx="10"/>
          </p:nvPr>
        </p:nvSpPr>
        <p:spPr>
          <a:noFill/>
        </p:spPr>
        <p:txBody>
          <a:bodyPr/>
          <a:lstStyle/>
          <a:p>
            <a:fld id="{2ED30FBC-7D3C-4B18-886E-7F11C09FF543}" type="slidenum">
              <a:rPr lang="en-US" smtClean="0"/>
              <a:pPr/>
              <a:t>1</a:t>
            </a:fld>
            <a:endParaRPr lang="en-US" smtClean="0"/>
          </a:p>
        </p:txBody>
      </p:sp>
      <p:pic>
        <p:nvPicPr>
          <p:cNvPr id="6149" name="Picture 6"/>
          <p:cNvPicPr>
            <a:picLocks noChangeAspect="1"/>
          </p:cNvPicPr>
          <p:nvPr/>
        </p:nvPicPr>
        <p:blipFill>
          <a:blip r:embed="rId3"/>
          <a:srcRect/>
          <a:stretch>
            <a:fillRect/>
          </a:stretch>
        </p:blipFill>
        <p:spPr bwMode="auto">
          <a:xfrm>
            <a:off x="1955800" y="4051300"/>
            <a:ext cx="5540375" cy="177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7"/>
          <p:cNvSpPr>
            <a:spLocks noGrp="1"/>
          </p:cNvSpPr>
          <p:nvPr>
            <p:ph type="title"/>
          </p:nvPr>
        </p:nvSpPr>
        <p:spPr>
          <a:xfrm>
            <a:off x="304800" y="0"/>
            <a:ext cx="8686800" cy="1219200"/>
          </a:xfrm>
        </p:spPr>
        <p:txBody>
          <a:bodyPr anchor="b"/>
          <a:lstStyle/>
          <a:p>
            <a:pPr eaLnBrk="1" hangingPunct="1"/>
            <a:r>
              <a:rPr lang="en-US" smtClean="0">
                <a:solidFill>
                  <a:schemeClr val="tx1"/>
                </a:solidFill>
                <a:latin typeface="Unangam Tunuu  Normal" charset="0"/>
                <a:cs typeface="Unangam Tunuu  Normal" charset="0"/>
              </a:rPr>
              <a:t/>
            </a:r>
            <a:br>
              <a:rPr lang="en-US"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Populations</a:t>
            </a:r>
            <a:endParaRPr lang="en-US" sz="4000" smtClean="0">
              <a:latin typeface="Unangam Tunuu  Normal" charset="0"/>
              <a:cs typeface="Unangam Tunuu  Normal" charset="0"/>
            </a:endParaRPr>
          </a:p>
        </p:txBody>
      </p:sp>
      <p:sp>
        <p:nvSpPr>
          <p:cNvPr id="7171" name="Text Placeholder 9"/>
          <p:cNvSpPr>
            <a:spLocks noGrp="1"/>
          </p:cNvSpPr>
          <p:nvPr>
            <p:ph type="body" sz="half" idx="1"/>
          </p:nvPr>
        </p:nvSpPr>
        <p:spPr>
          <a:xfrm>
            <a:off x="304800" y="1219200"/>
            <a:ext cx="8382000" cy="1503363"/>
          </a:xfrm>
        </p:spPr>
        <p:txBody>
          <a:bodyPr/>
          <a:lstStyle/>
          <a:p>
            <a:pPr eaLnBrk="1" hangingPunct="1">
              <a:lnSpc>
                <a:spcPct val="90000"/>
              </a:lnSpc>
              <a:spcBef>
                <a:spcPts val="1200"/>
              </a:spcBef>
              <a:spcAft>
                <a:spcPts val="300"/>
              </a:spcAft>
            </a:pPr>
            <a:r>
              <a:rPr lang="en-US" sz="2800" b="1" smtClean="0"/>
              <a:t>Population:</a:t>
            </a:r>
            <a:r>
              <a:rPr lang="en-US" sz="2800" smtClean="0"/>
              <a:t> a group of organisms that live in the same place at the same time</a:t>
            </a:r>
            <a:endParaRPr lang="en-US" sz="2000" smtClean="0"/>
          </a:p>
        </p:txBody>
      </p:sp>
      <p:sp>
        <p:nvSpPr>
          <p:cNvPr id="7172" name="Slide Number Placeholder 9"/>
          <p:cNvSpPr>
            <a:spLocks noGrp="1"/>
          </p:cNvSpPr>
          <p:nvPr>
            <p:ph type="sldNum" sz="quarter" idx="10"/>
          </p:nvPr>
        </p:nvSpPr>
        <p:spPr>
          <a:noFill/>
        </p:spPr>
        <p:txBody>
          <a:bodyPr/>
          <a:lstStyle/>
          <a:p>
            <a:fld id="{D21DE14B-F0B5-4232-A070-6BBA3E32E40D}" type="slidenum">
              <a:rPr lang="en-US" smtClean="0"/>
              <a:pPr/>
              <a:t>2</a:t>
            </a:fld>
            <a:endParaRPr lang="en-US" smtClean="0"/>
          </a:p>
        </p:txBody>
      </p:sp>
      <p:sp>
        <p:nvSpPr>
          <p:cNvPr id="7173" name="Rectangle 6"/>
          <p:cNvSpPr>
            <a:spLocks noChangeArrowheads="1"/>
          </p:cNvSpPr>
          <p:nvPr/>
        </p:nvSpPr>
        <p:spPr bwMode="auto">
          <a:xfrm>
            <a:off x="304800" y="2255838"/>
            <a:ext cx="8382000" cy="874712"/>
          </a:xfrm>
          <a:prstGeom prst="rect">
            <a:avLst/>
          </a:prstGeom>
          <a:noFill/>
          <a:ln w="9525">
            <a:noFill/>
            <a:miter lim="800000"/>
            <a:headEnd/>
            <a:tailEnd/>
          </a:ln>
        </p:spPr>
        <p:txBody>
          <a:bodyPr>
            <a:spAutoFit/>
          </a:bodyPr>
          <a:lstStyle/>
          <a:p>
            <a:pPr marL="342900" indent="-342900" eaLnBrk="1" hangingPunct="1">
              <a:lnSpc>
                <a:spcPct val="90000"/>
              </a:lnSpc>
              <a:spcBef>
                <a:spcPts val="1200"/>
              </a:spcBef>
              <a:spcAft>
                <a:spcPts val="300"/>
              </a:spcAft>
              <a:buClr>
                <a:schemeClr val="hlink"/>
              </a:buClr>
              <a:buSzPct val="65000"/>
              <a:buFont typeface="Zapf Dingbats" charset="2"/>
              <a:buChar char=""/>
            </a:pPr>
            <a:r>
              <a:rPr lang="en-US" sz="2800">
                <a:solidFill>
                  <a:srgbClr val="000000"/>
                </a:solidFill>
              </a:rPr>
              <a:t>The northern fur seals that live on the Pribilof Islands make up a population</a:t>
            </a:r>
          </a:p>
        </p:txBody>
      </p:sp>
      <p:sp>
        <p:nvSpPr>
          <p:cNvPr id="7174" name="Rectangle 6"/>
          <p:cNvSpPr>
            <a:spLocks noChangeArrowheads="1"/>
          </p:cNvSpPr>
          <p:nvPr/>
        </p:nvSpPr>
        <p:spPr bwMode="auto">
          <a:xfrm>
            <a:off x="304800" y="3327400"/>
            <a:ext cx="3873500" cy="1651000"/>
          </a:xfrm>
          <a:prstGeom prst="rect">
            <a:avLst/>
          </a:prstGeom>
          <a:noFill/>
          <a:ln w="9525">
            <a:noFill/>
            <a:miter lim="800000"/>
            <a:headEnd/>
            <a:tailEnd/>
          </a:ln>
        </p:spPr>
        <p:txBody>
          <a:bodyPr>
            <a:spAutoFit/>
          </a:bodyPr>
          <a:lstStyle/>
          <a:p>
            <a:pPr marL="342900" indent="-342900" eaLnBrk="1" hangingPunct="1">
              <a:lnSpc>
                <a:spcPct val="90000"/>
              </a:lnSpc>
              <a:spcBef>
                <a:spcPts val="1200"/>
              </a:spcBef>
              <a:spcAft>
                <a:spcPts val="300"/>
              </a:spcAft>
              <a:buClr>
                <a:schemeClr val="hlink"/>
              </a:buClr>
              <a:buSzPct val="65000"/>
              <a:buFont typeface="Zapf Dingbats" charset="2"/>
              <a:buChar char=""/>
            </a:pPr>
            <a:r>
              <a:rPr lang="en-US" sz="2800">
                <a:solidFill>
                  <a:srgbClr val="000000"/>
                </a:solidFill>
              </a:rPr>
              <a:t>The people who live on the Pribilof Islands make up a population</a:t>
            </a:r>
          </a:p>
        </p:txBody>
      </p:sp>
      <p:pic>
        <p:nvPicPr>
          <p:cNvPr id="7175" name="Picture 8" descr="1948--Plate 16__Photo #37 final.tif"/>
          <p:cNvPicPr>
            <a:picLocks noChangeAspect="1"/>
          </p:cNvPicPr>
          <p:nvPr/>
        </p:nvPicPr>
        <p:blipFill>
          <a:blip r:embed="rId3">
            <a:lum contrast="34000"/>
          </a:blip>
          <a:srcRect/>
          <a:stretch>
            <a:fillRect/>
          </a:stretch>
        </p:blipFill>
        <p:spPr bwMode="auto">
          <a:xfrm>
            <a:off x="4178300" y="3130550"/>
            <a:ext cx="4813300" cy="2852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700" y="203200"/>
            <a:ext cx="8915400" cy="990600"/>
          </a:xfrm>
        </p:spPr>
        <p:txBody>
          <a:bodyPr anchor="b"/>
          <a:lstStyle/>
          <a:p>
            <a:pPr eaLnBrk="1" hangingPunct="1">
              <a:spcBef>
                <a:spcPts val="1200"/>
              </a:spcBef>
              <a:spcAft>
                <a:spcPts val="300"/>
              </a:spcAft>
            </a:pPr>
            <a:r>
              <a:rPr lang="en-US" sz="3000" dirty="0" smtClean="0">
                <a:solidFill>
                  <a:schemeClr val="tx1"/>
                </a:solidFill>
                <a:latin typeface="Unangam Tunuu  Normal" charset="0"/>
                <a:cs typeface="Unangam Tunuu  Normal" charset="0"/>
              </a:rPr>
              <a:t/>
            </a:r>
            <a:br>
              <a:rPr lang="en-US" sz="3000" dirty="0" smtClean="0">
                <a:solidFill>
                  <a:schemeClr val="tx1"/>
                </a:solidFill>
                <a:latin typeface="Unangam Tunuu  Normal" charset="0"/>
                <a:cs typeface="Unangam Tunuu  Normal" charset="0"/>
              </a:rPr>
            </a:br>
            <a:r>
              <a:rPr lang="en-US" sz="4000" dirty="0" smtClean="0">
                <a:solidFill>
                  <a:schemeClr val="tx1"/>
                </a:solidFill>
                <a:latin typeface="Unangam Tunuu  Normal" charset="0"/>
                <a:cs typeface="Unangam Tunuu  Normal" charset="0"/>
              </a:rPr>
              <a:t>Population dynamics</a:t>
            </a:r>
          </a:p>
        </p:txBody>
      </p:sp>
      <p:sp>
        <p:nvSpPr>
          <p:cNvPr id="8195" name="Text Placeholder 13"/>
          <p:cNvSpPr>
            <a:spLocks noGrp="1"/>
          </p:cNvSpPr>
          <p:nvPr>
            <p:ph type="body" sz="half" idx="3"/>
          </p:nvPr>
        </p:nvSpPr>
        <p:spPr>
          <a:xfrm>
            <a:off x="3670300" y="1249363"/>
            <a:ext cx="5473700" cy="3055937"/>
          </a:xfrm>
        </p:spPr>
        <p:txBody>
          <a:bodyPr/>
          <a:lstStyle/>
          <a:p>
            <a:pPr eaLnBrk="1" hangingPunct="1">
              <a:spcBef>
                <a:spcPts val="1200"/>
              </a:spcBef>
              <a:spcAft>
                <a:spcPts val="300"/>
              </a:spcAft>
            </a:pPr>
            <a:r>
              <a:rPr lang="en-US" sz="3000" b="1" dirty="0" smtClean="0"/>
              <a:t>Population Dynamics: </a:t>
            </a:r>
            <a:r>
              <a:rPr lang="en-US" sz="3000" dirty="0" smtClean="0"/>
              <a:t> the study of long and short-term changes in the size and age composition of populations and the processes that influence the changes</a:t>
            </a:r>
          </a:p>
        </p:txBody>
      </p:sp>
      <p:sp>
        <p:nvSpPr>
          <p:cNvPr id="8196" name="Slide Number Placeholder 8"/>
          <p:cNvSpPr>
            <a:spLocks noGrp="1"/>
          </p:cNvSpPr>
          <p:nvPr>
            <p:ph type="sldNum" sz="quarter" idx="10"/>
          </p:nvPr>
        </p:nvSpPr>
        <p:spPr>
          <a:noFill/>
        </p:spPr>
        <p:txBody>
          <a:bodyPr/>
          <a:lstStyle/>
          <a:p>
            <a:fld id="{89608847-5AE3-4195-859D-A2B344E8D89D}" type="slidenum">
              <a:rPr lang="en-US" smtClean="0"/>
              <a:pPr/>
              <a:t>3</a:t>
            </a:fld>
            <a:endParaRPr lang="en-US" smtClean="0"/>
          </a:p>
        </p:txBody>
      </p:sp>
      <p:pic>
        <p:nvPicPr>
          <p:cNvPr id="20" name="Picture 7"/>
          <p:cNvPicPr>
            <a:picLocks noChangeAspect="1"/>
          </p:cNvPicPr>
          <p:nvPr/>
        </p:nvPicPr>
        <p:blipFill>
          <a:blip r:embed="rId3"/>
          <a:srcRect l="4320" t="6334" r="5760" b="4224"/>
          <a:stretch>
            <a:fillRect/>
          </a:stretch>
        </p:blipFill>
        <p:spPr bwMode="auto">
          <a:xfrm>
            <a:off x="290513" y="1814513"/>
            <a:ext cx="2878137" cy="1952625"/>
          </a:xfrm>
          <a:prstGeom prst="rect">
            <a:avLst/>
          </a:prstGeom>
          <a:noFill/>
          <a:ln w="9525">
            <a:noFill/>
            <a:miter lim="800000"/>
            <a:headEnd/>
            <a:tailEnd/>
          </a:ln>
          <a:effectLst>
            <a:outerShdw dist="139700" dir="2700000" algn="tl" rotWithShape="0">
              <a:srgbClr val="808080">
                <a:alpha val="64999"/>
              </a:srgbClr>
            </a:outerShdw>
          </a:effectLst>
        </p:spPr>
      </p:pic>
      <p:sp>
        <p:nvSpPr>
          <p:cNvPr id="8198" name="Rectangle 20"/>
          <p:cNvSpPr>
            <a:spLocks noChangeArrowheads="1"/>
          </p:cNvSpPr>
          <p:nvPr/>
        </p:nvSpPr>
        <p:spPr bwMode="auto">
          <a:xfrm>
            <a:off x="584200" y="4514850"/>
            <a:ext cx="8331200" cy="1477328"/>
          </a:xfrm>
          <a:prstGeom prst="rect">
            <a:avLst/>
          </a:prstGeom>
          <a:noFill/>
          <a:ln w="9525">
            <a:noFill/>
            <a:miter lim="800000"/>
            <a:headEnd/>
            <a:tailEnd/>
          </a:ln>
        </p:spPr>
        <p:txBody>
          <a:bodyPr>
            <a:spAutoFit/>
          </a:bodyPr>
          <a:lstStyle/>
          <a:p>
            <a:pPr marL="342900" indent="-342900" eaLnBrk="1" hangingPunct="1">
              <a:spcBef>
                <a:spcPts val="1200"/>
              </a:spcBef>
              <a:spcAft>
                <a:spcPts val="300"/>
              </a:spcAft>
              <a:buClr>
                <a:schemeClr val="hlink"/>
              </a:buClr>
              <a:buSzPct val="65000"/>
              <a:buFont typeface="Zapf Dingbats" charset="2"/>
              <a:buChar char=""/>
            </a:pPr>
            <a:r>
              <a:rPr lang="en-US" sz="3000" dirty="0">
                <a:solidFill>
                  <a:srgbClr val="000000"/>
                </a:solidFill>
              </a:rPr>
              <a:t>Scientists from around the world and members of the Pribilof communities study fur seals to learn about their population biology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2700" y="0"/>
            <a:ext cx="8915400" cy="1219200"/>
          </a:xfrm>
        </p:spPr>
        <p:txBody>
          <a:bodyPr anchor="b"/>
          <a:lstStyle/>
          <a:p>
            <a:pPr eaLnBrk="1" hangingPunct="1">
              <a:spcBef>
                <a:spcPts val="1200"/>
              </a:spcBef>
              <a:spcAft>
                <a:spcPts val="300"/>
              </a:spcAft>
            </a:pPr>
            <a:r>
              <a:rPr lang="en-US" sz="4000" dirty="0" smtClean="0">
                <a:solidFill>
                  <a:schemeClr val="tx1"/>
                </a:solidFill>
                <a:latin typeface="Unangam Tunuu  Normal" charset="0"/>
                <a:cs typeface="Unangam Tunuu  Normal" charset="0"/>
              </a:rPr>
              <a:t/>
            </a:r>
            <a:br>
              <a:rPr lang="en-US" sz="4000" dirty="0" smtClean="0">
                <a:solidFill>
                  <a:schemeClr val="tx1"/>
                </a:solidFill>
                <a:latin typeface="Unangam Tunuu  Normal" charset="0"/>
                <a:cs typeface="Unangam Tunuu  Normal" charset="0"/>
              </a:rPr>
            </a:br>
            <a:r>
              <a:rPr lang="en-US" sz="4000" dirty="0" smtClean="0">
                <a:solidFill>
                  <a:schemeClr val="tx1"/>
                </a:solidFill>
                <a:latin typeface="Unangam Tunuu  Normal" charset="0"/>
                <a:cs typeface="Unangam Tunuu  Normal" charset="0"/>
              </a:rPr>
              <a:t>Why manage a population?</a:t>
            </a:r>
          </a:p>
        </p:txBody>
      </p:sp>
      <p:sp>
        <p:nvSpPr>
          <p:cNvPr id="9219" name="Text Placeholder 13"/>
          <p:cNvSpPr>
            <a:spLocks noGrp="1"/>
          </p:cNvSpPr>
          <p:nvPr>
            <p:ph type="body" sz="half" idx="1"/>
          </p:nvPr>
        </p:nvSpPr>
        <p:spPr>
          <a:xfrm>
            <a:off x="228600" y="1295400"/>
            <a:ext cx="8686800" cy="1057275"/>
          </a:xfrm>
        </p:spPr>
        <p:txBody>
          <a:bodyPr/>
          <a:lstStyle/>
          <a:p>
            <a:r>
              <a:rPr lang="en-US" sz="2800" smtClean="0"/>
              <a:t>To prevent extinction</a:t>
            </a:r>
          </a:p>
          <a:p>
            <a:r>
              <a:rPr lang="en-US" sz="2800" smtClean="0"/>
              <a:t>To prevent overpopulation</a:t>
            </a:r>
          </a:p>
        </p:txBody>
      </p:sp>
      <p:sp>
        <p:nvSpPr>
          <p:cNvPr id="9220" name="Slide Number Placeholder 6"/>
          <p:cNvSpPr>
            <a:spLocks noGrp="1"/>
          </p:cNvSpPr>
          <p:nvPr>
            <p:ph type="sldNum" sz="quarter" idx="10"/>
          </p:nvPr>
        </p:nvSpPr>
        <p:spPr>
          <a:noFill/>
        </p:spPr>
        <p:txBody>
          <a:bodyPr/>
          <a:lstStyle/>
          <a:p>
            <a:fld id="{D0CFEDB9-4F10-4EBC-8519-6AB19077BC14}" type="slidenum">
              <a:rPr lang="en-US" smtClean="0"/>
              <a:pPr/>
              <a:t>4</a:t>
            </a:fld>
            <a:endParaRPr lang="en-US" smtClean="0"/>
          </a:p>
        </p:txBody>
      </p:sp>
      <p:sp>
        <p:nvSpPr>
          <p:cNvPr id="7" name="TextBox 6"/>
          <p:cNvSpPr txBox="1"/>
          <p:nvPr/>
        </p:nvSpPr>
        <p:spPr>
          <a:xfrm>
            <a:off x="228600" y="5172075"/>
            <a:ext cx="8674100" cy="923925"/>
          </a:xfrm>
          <a:prstGeom prst="rect">
            <a:avLst/>
          </a:prstGeom>
          <a:noFill/>
        </p:spPr>
        <p:txBody>
          <a:bodyPr>
            <a:spAutoFit/>
          </a:bodyPr>
          <a:lstStyle/>
          <a:p>
            <a:pPr>
              <a:defRPr/>
            </a:pPr>
            <a:r>
              <a:rPr lang="en-US" dirty="0">
                <a:solidFill>
                  <a:schemeClr val="accent4"/>
                </a:solidFill>
              </a:rPr>
              <a:t>These plots show the number of fur seal pups born on St. Paul and St. George Islands since 1974. The bars around </a:t>
            </a:r>
            <a:r>
              <a:rPr lang="en-US" dirty="0" smtClean="0">
                <a:solidFill>
                  <a:schemeClr val="accent4"/>
                </a:solidFill>
              </a:rPr>
              <a:t>each </a:t>
            </a:r>
            <a:r>
              <a:rPr lang="en-US" dirty="0">
                <a:solidFill>
                  <a:schemeClr val="accent4"/>
                </a:solidFill>
              </a:rPr>
              <a:t>dot are the error bars. The larger the error bars, the less accurate the number.</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633" t="26667" r="3321" b="31784"/>
          <a:stretch/>
        </p:blipFill>
        <p:spPr>
          <a:xfrm>
            <a:off x="634484" y="2316274"/>
            <a:ext cx="7779275" cy="27432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700" y="152400"/>
            <a:ext cx="8890000" cy="1066800"/>
          </a:xfrm>
        </p:spPr>
        <p:txBody>
          <a:bodyPr anchor="b"/>
          <a:lstStyle/>
          <a:p>
            <a:pPr eaLnBrk="1" hangingPunct="1"/>
            <a:r>
              <a:rPr lang="en-US" sz="4000" smtClean="0">
                <a:solidFill>
                  <a:schemeClr val="tx1"/>
                </a:solidFill>
                <a:latin typeface="Unangam Tunuu  Normal" charset="0"/>
                <a:cs typeface="Unangam Tunuu  Normal" charset="0"/>
              </a:rPr>
              <a:t>Why manage the fur seal population?</a:t>
            </a:r>
          </a:p>
        </p:txBody>
      </p:sp>
      <p:sp>
        <p:nvSpPr>
          <p:cNvPr id="10243" name="Text Placeholder 7"/>
          <p:cNvSpPr>
            <a:spLocks noGrp="1"/>
          </p:cNvSpPr>
          <p:nvPr>
            <p:ph type="body" sz="half" idx="3"/>
          </p:nvPr>
        </p:nvSpPr>
        <p:spPr>
          <a:xfrm>
            <a:off x="152400" y="1447800"/>
            <a:ext cx="8991600" cy="685800"/>
          </a:xfrm>
        </p:spPr>
        <p:txBody>
          <a:bodyPr/>
          <a:lstStyle/>
          <a:p>
            <a:pPr eaLnBrk="1" hangingPunct="1"/>
            <a:r>
              <a:rPr lang="en-US" sz="2800" smtClean="0"/>
              <a:t>Food: Unangan hunted seals for food and clothing</a:t>
            </a:r>
          </a:p>
        </p:txBody>
      </p:sp>
      <p:sp>
        <p:nvSpPr>
          <p:cNvPr id="10244" name="Slide Number Placeholder 12"/>
          <p:cNvSpPr>
            <a:spLocks noGrp="1"/>
          </p:cNvSpPr>
          <p:nvPr>
            <p:ph type="sldNum" sz="quarter" idx="10"/>
          </p:nvPr>
        </p:nvSpPr>
        <p:spPr>
          <a:noFill/>
        </p:spPr>
        <p:txBody>
          <a:bodyPr/>
          <a:lstStyle/>
          <a:p>
            <a:fld id="{E7FA9028-6986-41CF-B669-31E0710E6F04}" type="slidenum">
              <a:rPr lang="en-US" smtClean="0"/>
              <a:pPr/>
              <a:t>5</a:t>
            </a:fld>
            <a:endParaRPr lang="en-US" smtClean="0"/>
          </a:p>
        </p:txBody>
      </p:sp>
      <p:sp>
        <p:nvSpPr>
          <p:cNvPr id="10245" name="Text Placeholder 9"/>
          <p:cNvSpPr txBox="1">
            <a:spLocks/>
          </p:cNvSpPr>
          <p:nvPr/>
        </p:nvSpPr>
        <p:spPr bwMode="auto">
          <a:xfrm>
            <a:off x="152400" y="2133600"/>
            <a:ext cx="5808663" cy="1422400"/>
          </a:xfrm>
          <a:prstGeom prst="rect">
            <a:avLst/>
          </a:prstGeom>
          <a:noFill/>
          <a:ln w="9525">
            <a:noFill/>
            <a:miter lim="800000"/>
            <a:headEnd/>
            <a:tailEnd/>
          </a:ln>
        </p:spPr>
        <p:txBody>
          <a:bodyPr/>
          <a:lstStyle/>
          <a:p>
            <a:pPr marL="342900" indent="-342900">
              <a:spcBef>
                <a:spcPct val="20000"/>
              </a:spcBef>
              <a:buClr>
                <a:schemeClr val="hlink"/>
              </a:buClr>
              <a:buSzPct val="65000"/>
              <a:buFont typeface="Zapf Dingbats" charset="2"/>
              <a:buChar char=""/>
            </a:pPr>
            <a:r>
              <a:rPr lang="en-US" sz="2800">
                <a:solidFill>
                  <a:srgbClr val="000000"/>
                </a:solidFill>
              </a:rPr>
              <a:t>Money: Russia and the U.S. managed the seal harvest to maximize profits from seal pelts</a:t>
            </a:r>
          </a:p>
        </p:txBody>
      </p:sp>
      <p:sp>
        <p:nvSpPr>
          <p:cNvPr id="10246" name="Text Placeholder 9"/>
          <p:cNvSpPr txBox="1">
            <a:spLocks/>
          </p:cNvSpPr>
          <p:nvPr/>
        </p:nvSpPr>
        <p:spPr bwMode="auto">
          <a:xfrm>
            <a:off x="152400" y="3694113"/>
            <a:ext cx="5808663" cy="1739900"/>
          </a:xfrm>
          <a:prstGeom prst="rect">
            <a:avLst/>
          </a:prstGeom>
          <a:noFill/>
          <a:ln w="9525">
            <a:noFill/>
            <a:miter lim="800000"/>
            <a:headEnd/>
            <a:tailEnd/>
          </a:ln>
        </p:spPr>
        <p:txBody>
          <a:bodyPr/>
          <a:lstStyle/>
          <a:p>
            <a:pPr marL="342900" indent="-342900">
              <a:spcBef>
                <a:spcPct val="20000"/>
              </a:spcBef>
              <a:buClr>
                <a:schemeClr val="hlink"/>
              </a:buClr>
              <a:buSzPct val="65000"/>
              <a:buFont typeface="Zapf Dingbats" charset="2"/>
              <a:buChar char=""/>
            </a:pPr>
            <a:r>
              <a:rPr lang="en-US" sz="2800">
                <a:solidFill>
                  <a:srgbClr val="000000"/>
                </a:solidFill>
              </a:rPr>
              <a:t>Prevent Extinction: Today fur seals are co-managed to maintain a subsistence harvest and healthy population</a:t>
            </a:r>
          </a:p>
        </p:txBody>
      </p:sp>
      <p:grpSp>
        <p:nvGrpSpPr>
          <p:cNvPr id="2" name="Group 34"/>
          <p:cNvGrpSpPr>
            <a:grpSpLocks/>
          </p:cNvGrpSpPr>
          <p:nvPr/>
        </p:nvGrpSpPr>
        <p:grpSpPr bwMode="auto">
          <a:xfrm>
            <a:off x="6019800" y="2247900"/>
            <a:ext cx="2835275" cy="3657600"/>
            <a:chOff x="6705599" y="1371600"/>
            <a:chExt cx="2073593" cy="2362201"/>
          </a:xfrm>
          <a:effectLst>
            <a:outerShdw dist="139700" dir="2700000" algn="tl" rotWithShape="0">
              <a:srgbClr val="000000">
                <a:alpha val="65000"/>
              </a:srgbClr>
            </a:outerShdw>
          </a:effectLst>
        </p:grpSpPr>
        <p:pic>
          <p:nvPicPr>
            <p:cNvPr id="12" name="Picture 12"/>
            <p:cNvPicPr>
              <a:picLocks noChangeAspect="1"/>
            </p:cNvPicPr>
            <p:nvPr/>
          </p:nvPicPr>
          <p:blipFill>
            <a:blip r:embed="rId3"/>
            <a:srcRect/>
            <a:stretch>
              <a:fillRect/>
            </a:stretch>
          </p:blipFill>
          <p:spPr bwMode="auto">
            <a:xfrm rot="5400000">
              <a:off x="6561296" y="1515904"/>
              <a:ext cx="2362200" cy="2073593"/>
            </a:xfrm>
            <a:prstGeom prst="rect">
              <a:avLst/>
            </a:prstGeom>
            <a:noFill/>
            <a:ln w="9525">
              <a:noFill/>
              <a:miter lim="800000"/>
              <a:headEnd/>
              <a:tailEnd/>
            </a:ln>
          </p:spPr>
        </p:pic>
        <p:cxnSp>
          <p:nvCxnSpPr>
            <p:cNvPr id="13" name="Straight Connector 23"/>
            <p:cNvCxnSpPr>
              <a:cxnSpLocks noChangeShapeType="1"/>
            </p:cNvCxnSpPr>
            <p:nvPr/>
          </p:nvCxnSpPr>
          <p:spPr bwMode="auto">
            <a:xfrm rot="16200000" flipH="1">
              <a:off x="7668371" y="2390029"/>
              <a:ext cx="2060845" cy="23987"/>
            </a:xfrm>
            <a:prstGeom prst="line">
              <a:avLst/>
            </a:prstGeom>
            <a:noFill/>
            <a:ln w="38100">
              <a:solidFill>
                <a:srgbClr val="EBE8CA">
                  <a:alpha val="96861"/>
                </a:srgbClr>
              </a:solidFill>
              <a:round/>
              <a:headEnd/>
              <a:tailEnd/>
            </a:ln>
          </p:spPr>
        </p:cxnSp>
        <p:cxnSp>
          <p:nvCxnSpPr>
            <p:cNvPr id="14" name="Straight Connector 26"/>
            <p:cNvCxnSpPr>
              <a:cxnSpLocks noChangeShapeType="1"/>
            </p:cNvCxnSpPr>
            <p:nvPr/>
          </p:nvCxnSpPr>
          <p:spPr bwMode="auto">
            <a:xfrm rot="5340000">
              <a:off x="5833142" y="2400300"/>
              <a:ext cx="2057400" cy="0"/>
            </a:xfrm>
            <a:prstGeom prst="line">
              <a:avLst/>
            </a:prstGeom>
            <a:noFill/>
            <a:ln w="69850">
              <a:solidFill>
                <a:srgbClr val="EBE8CA">
                  <a:alpha val="96861"/>
                </a:srgbClr>
              </a:solidFill>
              <a:round/>
              <a:headEnd/>
              <a:tailEnd/>
            </a:ln>
          </p:spPr>
        </p:cxn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30200" y="0"/>
            <a:ext cx="6286500" cy="1219200"/>
          </a:xfrm>
        </p:spPr>
        <p:txBody>
          <a:bodyPr anchor="b"/>
          <a:lstStyle/>
          <a:p>
            <a:pPr eaLnBrk="1" hangingPunct="1"/>
            <a:r>
              <a:rPr lang="en-US" sz="4000" dirty="0" smtClean="0">
                <a:solidFill>
                  <a:schemeClr val="tx1"/>
                </a:solidFill>
                <a:latin typeface="Unangam Tunuu  Normal" charset="0"/>
                <a:cs typeface="Unangam Tunuu  Normal" charset="0"/>
              </a:rPr>
              <a:t/>
            </a:r>
            <a:br>
              <a:rPr lang="en-US" sz="4000" dirty="0" smtClean="0">
                <a:solidFill>
                  <a:schemeClr val="tx1"/>
                </a:solidFill>
                <a:latin typeface="Unangam Tunuu  Normal" charset="0"/>
                <a:cs typeface="Unangam Tunuu  Normal" charset="0"/>
              </a:rPr>
            </a:br>
            <a:r>
              <a:rPr lang="en-US" sz="4000" dirty="0" smtClean="0">
                <a:solidFill>
                  <a:schemeClr val="tx1"/>
                </a:solidFill>
                <a:latin typeface="Unangam Tunuu  Normal" charset="0"/>
                <a:cs typeface="Unangam Tunuu  Normal" charset="0"/>
              </a:rPr>
              <a:t>History of U.S. harvest &amp; management</a:t>
            </a:r>
          </a:p>
        </p:txBody>
      </p:sp>
      <p:sp>
        <p:nvSpPr>
          <p:cNvPr id="11267" name="Text Placeholder 7"/>
          <p:cNvSpPr>
            <a:spLocks noGrp="1"/>
          </p:cNvSpPr>
          <p:nvPr>
            <p:ph sz="quarter" idx="1"/>
          </p:nvPr>
        </p:nvSpPr>
        <p:spPr>
          <a:xfrm>
            <a:off x="228600" y="3370263"/>
            <a:ext cx="4432300" cy="2540000"/>
          </a:xfrm>
        </p:spPr>
        <p:txBody>
          <a:bodyPr/>
          <a:lstStyle/>
          <a:p>
            <a:r>
              <a:rPr lang="en-US" sz="2800" dirty="0" smtClean="0"/>
              <a:t>Over the next 120 years, more than 7 million fur seals were harvested on the Pribilof Islands and at sea</a:t>
            </a:r>
          </a:p>
        </p:txBody>
      </p:sp>
      <p:sp>
        <p:nvSpPr>
          <p:cNvPr id="11268" name="Text Placeholder 7"/>
          <p:cNvSpPr>
            <a:spLocks noGrp="1"/>
          </p:cNvSpPr>
          <p:nvPr>
            <p:ph type="body" sz="half" idx="3"/>
          </p:nvPr>
        </p:nvSpPr>
        <p:spPr>
          <a:xfrm>
            <a:off x="228600" y="1422400"/>
            <a:ext cx="8686800" cy="1612900"/>
          </a:xfrm>
        </p:spPr>
        <p:txBody>
          <a:bodyPr/>
          <a:lstStyle/>
          <a:p>
            <a:r>
              <a:rPr lang="en-US" sz="2800" dirty="0" smtClean="0"/>
              <a:t>Commercial harvest of fur seals began in the 1780s</a:t>
            </a:r>
          </a:p>
          <a:p>
            <a:r>
              <a:rPr lang="en-US" sz="2800" dirty="0" smtClean="0"/>
              <a:t>Population estimate before harvest = several million</a:t>
            </a:r>
          </a:p>
          <a:p>
            <a:pPr lvl="1"/>
            <a:r>
              <a:rPr lang="en-US" dirty="0" smtClean="0"/>
              <a:t>Exact numbers unknown</a:t>
            </a:r>
          </a:p>
        </p:txBody>
      </p:sp>
      <p:sp>
        <p:nvSpPr>
          <p:cNvPr id="11269" name="Slide Number Placeholder 12"/>
          <p:cNvSpPr>
            <a:spLocks noGrp="1"/>
          </p:cNvSpPr>
          <p:nvPr>
            <p:ph type="sldNum" sz="quarter" idx="10"/>
          </p:nvPr>
        </p:nvSpPr>
        <p:spPr>
          <a:noFill/>
        </p:spPr>
        <p:txBody>
          <a:bodyPr/>
          <a:lstStyle/>
          <a:p>
            <a:fld id="{49CB1BD4-9F41-444A-B7AE-9A6D5A9A8E9C}" type="slidenum">
              <a:rPr lang="en-US" smtClean="0"/>
              <a:pPr/>
              <a:t>6</a:t>
            </a:fld>
            <a:endParaRPr lang="en-US" smtClean="0"/>
          </a:p>
        </p:txBody>
      </p:sp>
      <p:pic>
        <p:nvPicPr>
          <p:cNvPr id="9" name="Picture 5"/>
          <p:cNvPicPr>
            <a:picLocks noChangeAspect="1"/>
          </p:cNvPicPr>
          <p:nvPr/>
        </p:nvPicPr>
        <p:blipFill>
          <a:blip r:embed="rId3"/>
          <a:srcRect/>
          <a:stretch>
            <a:fillRect/>
          </a:stretch>
        </p:blipFill>
        <p:spPr bwMode="auto">
          <a:xfrm>
            <a:off x="4983480" y="3283236"/>
            <a:ext cx="3931920" cy="2627027"/>
          </a:xfrm>
          <a:prstGeom prst="rect">
            <a:avLst/>
          </a:prstGeom>
          <a:noFill/>
          <a:ln w="9525">
            <a:noFill/>
            <a:miter lim="800000"/>
            <a:headEnd/>
            <a:tailEnd/>
          </a:ln>
          <a:effectLst>
            <a:outerShdw dist="139700" dir="2700000" algn="tl" rotWithShape="0">
              <a:srgbClr val="808080">
                <a:alpha val="64999"/>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54000" y="152400"/>
            <a:ext cx="8890000" cy="1066800"/>
          </a:xfrm>
        </p:spPr>
        <p:txBody>
          <a:bodyPr anchor="b"/>
          <a:lstStyle/>
          <a:p>
            <a:pPr eaLnBrk="1" hangingPunct="1"/>
            <a:r>
              <a:rPr lang="en-US" sz="4000" smtClean="0">
                <a:solidFill>
                  <a:schemeClr val="tx1"/>
                </a:solidFill>
                <a:latin typeface="Unangam Tunuu  Normal" charset="0"/>
                <a:cs typeface="Unangam Tunuu  Normal" charset="0"/>
              </a:rPr>
              <a:t>Consequences of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Pelagic Harvest</a:t>
            </a:r>
          </a:p>
        </p:txBody>
      </p:sp>
      <p:sp>
        <p:nvSpPr>
          <p:cNvPr id="12291" name="Text Placeholder 7"/>
          <p:cNvSpPr>
            <a:spLocks noGrp="1"/>
          </p:cNvSpPr>
          <p:nvPr>
            <p:ph type="body" sz="half" idx="3"/>
          </p:nvPr>
        </p:nvSpPr>
        <p:spPr>
          <a:xfrm>
            <a:off x="152400" y="1346200"/>
            <a:ext cx="8763000" cy="2070100"/>
          </a:xfrm>
        </p:spPr>
        <p:txBody>
          <a:bodyPr/>
          <a:lstStyle/>
          <a:p>
            <a:pPr eaLnBrk="1" hangingPunct="1">
              <a:lnSpc>
                <a:spcPct val="90000"/>
              </a:lnSpc>
            </a:pPr>
            <a:r>
              <a:rPr lang="en-US" sz="2800" dirty="0" smtClean="0"/>
              <a:t>1868-1910 pelagic sealing was allowed</a:t>
            </a:r>
          </a:p>
          <a:p>
            <a:pPr eaLnBrk="1" hangingPunct="1">
              <a:lnSpc>
                <a:spcPct val="90000"/>
              </a:lnSpc>
            </a:pPr>
            <a:r>
              <a:rPr lang="en-US" sz="2800" dirty="0" smtClean="0"/>
              <a:t>Pelagic harvest targeted females feeding at sea, with pups on the rookery</a:t>
            </a:r>
          </a:p>
          <a:p>
            <a:pPr eaLnBrk="1" hangingPunct="1">
              <a:lnSpc>
                <a:spcPct val="90000"/>
              </a:lnSpc>
            </a:pPr>
            <a:r>
              <a:rPr lang="en-US" sz="2800" dirty="0" smtClean="0"/>
              <a:t>Only 50% of seals killed at sea were retrieved whereas 100% of seals killed on land were retrieved and processed</a:t>
            </a:r>
          </a:p>
          <a:p>
            <a:pPr eaLnBrk="1" hangingPunct="1">
              <a:lnSpc>
                <a:spcPct val="90000"/>
              </a:lnSpc>
            </a:pPr>
            <a:r>
              <a:rPr lang="en-US" sz="2800" dirty="0" smtClean="0"/>
              <a:t>Harvesting females kills 3 seals</a:t>
            </a:r>
          </a:p>
          <a:p>
            <a:pPr lvl="1" eaLnBrk="1" hangingPunct="1">
              <a:lnSpc>
                <a:spcPct val="90000"/>
              </a:lnSpc>
            </a:pPr>
            <a:r>
              <a:rPr lang="en-US" dirty="0" smtClean="0"/>
              <a:t>Female</a:t>
            </a:r>
          </a:p>
          <a:p>
            <a:pPr lvl="1" eaLnBrk="1" hangingPunct="1">
              <a:lnSpc>
                <a:spcPct val="90000"/>
              </a:lnSpc>
            </a:pPr>
            <a:r>
              <a:rPr lang="en-US" dirty="0" smtClean="0"/>
              <a:t>Pup developing inside her</a:t>
            </a:r>
          </a:p>
          <a:p>
            <a:pPr lvl="1" eaLnBrk="1" hangingPunct="1">
              <a:lnSpc>
                <a:spcPct val="90000"/>
              </a:lnSpc>
            </a:pPr>
            <a:r>
              <a:rPr lang="en-US" dirty="0" smtClean="0"/>
              <a:t>Nursing pup on the rookery</a:t>
            </a:r>
          </a:p>
        </p:txBody>
      </p:sp>
      <p:sp>
        <p:nvSpPr>
          <p:cNvPr id="12292" name="Slide Number Placeholder 12"/>
          <p:cNvSpPr>
            <a:spLocks noGrp="1"/>
          </p:cNvSpPr>
          <p:nvPr>
            <p:ph type="sldNum" sz="quarter" idx="10"/>
          </p:nvPr>
        </p:nvSpPr>
        <p:spPr>
          <a:noFill/>
        </p:spPr>
        <p:txBody>
          <a:bodyPr/>
          <a:lstStyle/>
          <a:p>
            <a:fld id="{38C69AA7-BBB2-48C4-A6A2-2A85A0760B89}" type="slidenum">
              <a:rPr lang="en-US" smtClean="0"/>
              <a:pPr/>
              <a:t>7</a:t>
            </a:fld>
            <a:endParaRPr lang="en-US" smtClean="0"/>
          </a:p>
        </p:txBody>
      </p:sp>
      <p:pic>
        <p:nvPicPr>
          <p:cNvPr id="7" name="Picture 5"/>
          <p:cNvPicPr>
            <a:picLocks noChangeAspect="1"/>
          </p:cNvPicPr>
          <p:nvPr/>
        </p:nvPicPr>
        <p:blipFill>
          <a:blip r:embed="rId3"/>
          <a:srcRect/>
          <a:stretch>
            <a:fillRect/>
          </a:stretch>
        </p:blipFill>
        <p:spPr bwMode="auto">
          <a:xfrm>
            <a:off x="5866765" y="3543300"/>
            <a:ext cx="2926080" cy="2370210"/>
          </a:xfrm>
          <a:prstGeom prst="rect">
            <a:avLst/>
          </a:prstGeom>
          <a:noFill/>
          <a:ln w="9525">
            <a:noFill/>
            <a:miter lim="800000"/>
            <a:headEnd/>
            <a:tailEnd/>
          </a:ln>
          <a:effectLst>
            <a:outerShdw dist="139700" dir="2700000" algn="tl" rotWithShape="0">
              <a:srgbClr val="808080">
                <a:alpha val="64999"/>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0"/>
            <a:ext cx="6426200" cy="1219200"/>
          </a:xfrm>
        </p:spPr>
        <p:txBody>
          <a:bodyPr anchor="b"/>
          <a:lstStyle/>
          <a:p>
            <a:pPr eaLnBrk="1" hangingPunct="1"/>
            <a:r>
              <a:rPr lang="en-US" sz="4000" smtClean="0">
                <a:solidFill>
                  <a:schemeClr val="tx1"/>
                </a:solidFill>
                <a:latin typeface="Unangam Tunuu  Normal" charset="0"/>
                <a:cs typeface="Unangam Tunuu  Normal" charset="0"/>
              </a:rPr>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History of Harvest &amp; Management</a:t>
            </a:r>
          </a:p>
        </p:txBody>
      </p:sp>
      <p:sp>
        <p:nvSpPr>
          <p:cNvPr id="13315" name="Text Placeholder 7"/>
          <p:cNvSpPr>
            <a:spLocks noGrp="1"/>
          </p:cNvSpPr>
          <p:nvPr>
            <p:ph sz="quarter" idx="1"/>
          </p:nvPr>
        </p:nvSpPr>
        <p:spPr>
          <a:xfrm>
            <a:off x="19050" y="1464373"/>
            <a:ext cx="4572000" cy="2324100"/>
          </a:xfrm>
        </p:spPr>
        <p:txBody>
          <a:bodyPr/>
          <a:lstStyle/>
          <a:p>
            <a:r>
              <a:rPr lang="en-US" sz="2800" dirty="0" smtClean="0"/>
              <a:t>After just 43 years of U.S. harvest on land and at sea, the fur seal population declines to &lt;200,000</a:t>
            </a:r>
          </a:p>
          <a:p>
            <a:pPr eaLnBrk="1" hangingPunct="1">
              <a:buFont typeface="Zapf Dingbats" charset="2"/>
              <a:buNone/>
            </a:pPr>
            <a:endParaRPr lang="en-US" sz="2800" dirty="0" smtClean="0"/>
          </a:p>
        </p:txBody>
      </p:sp>
      <p:sp>
        <p:nvSpPr>
          <p:cNvPr id="13316" name="Slide Number Placeholder 8"/>
          <p:cNvSpPr>
            <a:spLocks noGrp="1"/>
          </p:cNvSpPr>
          <p:nvPr>
            <p:ph type="sldNum" sz="quarter" idx="10"/>
          </p:nvPr>
        </p:nvSpPr>
        <p:spPr>
          <a:noFill/>
        </p:spPr>
        <p:txBody>
          <a:bodyPr/>
          <a:lstStyle/>
          <a:p>
            <a:fld id="{E6CF53C5-6650-436C-9B6E-AC40DB96072E}" type="slidenum">
              <a:rPr lang="en-US" smtClean="0"/>
              <a:pPr/>
              <a:t>8</a:t>
            </a:fld>
            <a:endParaRPr lang="en-US" smtClean="0"/>
          </a:p>
        </p:txBody>
      </p:sp>
      <p:sp>
        <p:nvSpPr>
          <p:cNvPr id="13317" name="Rectangle 6"/>
          <p:cNvSpPr>
            <a:spLocks noChangeArrowheads="1"/>
          </p:cNvSpPr>
          <p:nvPr/>
        </p:nvSpPr>
        <p:spPr bwMode="auto">
          <a:xfrm>
            <a:off x="0" y="3950589"/>
            <a:ext cx="8915400" cy="1987550"/>
          </a:xfrm>
          <a:prstGeom prst="rect">
            <a:avLst/>
          </a:prstGeom>
          <a:noFill/>
          <a:ln w="9525">
            <a:noFill/>
            <a:miter lim="800000"/>
            <a:headEnd/>
            <a:tailEnd/>
          </a:ln>
        </p:spPr>
        <p:txBody>
          <a:bodyPr>
            <a:spAutoFit/>
          </a:bodyPr>
          <a:lstStyle/>
          <a:p>
            <a:pPr marL="342900" indent="-342900">
              <a:spcBef>
                <a:spcPct val="20000"/>
              </a:spcBef>
              <a:buClr>
                <a:schemeClr val="hlink"/>
              </a:buClr>
              <a:buSzPct val="65000"/>
              <a:buFont typeface="Zapf Dingbats" charset="2"/>
              <a:buChar char=""/>
            </a:pPr>
            <a:r>
              <a:rPr lang="en-US" sz="2800" dirty="0">
                <a:solidFill>
                  <a:srgbClr val="000000"/>
                </a:solidFill>
              </a:rPr>
              <a:t>By 1910 the fur seal </a:t>
            </a:r>
          </a:p>
          <a:p>
            <a:pPr marL="342900" indent="-342900">
              <a:spcBef>
                <a:spcPct val="20000"/>
              </a:spcBef>
              <a:buClr>
                <a:schemeClr val="hlink"/>
              </a:buClr>
              <a:buSzPct val="65000"/>
            </a:pPr>
            <a:r>
              <a:rPr lang="en-US" sz="2800" dirty="0">
                <a:solidFill>
                  <a:srgbClr val="000000"/>
                </a:solidFill>
              </a:rPr>
              <a:t>	population was so low </a:t>
            </a:r>
          </a:p>
          <a:p>
            <a:pPr marL="342900" indent="-342900">
              <a:spcBef>
                <a:spcPct val="20000"/>
              </a:spcBef>
              <a:buClr>
                <a:schemeClr val="hlink"/>
              </a:buClr>
              <a:buSzPct val="65000"/>
            </a:pPr>
            <a:r>
              <a:rPr lang="en-US" sz="2800" dirty="0">
                <a:solidFill>
                  <a:srgbClr val="000000"/>
                </a:solidFill>
              </a:rPr>
              <a:t>	that the U.S. Government stepped in and took over management of the industry.</a:t>
            </a:r>
            <a:endParaRPr lang="en-US" sz="2400" dirty="0">
              <a:solidFill>
                <a:srgbClr val="000000"/>
              </a:solidFill>
            </a:endParaRPr>
          </a:p>
        </p:txBody>
      </p:sp>
      <p:pic>
        <p:nvPicPr>
          <p:cNvPr id="13318" name="Picture 8" descr="Photo of Terenty Philemonoff Sr."/>
          <p:cNvPicPr>
            <a:picLocks noChangeAspect="1" noChangeArrowheads="1"/>
          </p:cNvPicPr>
          <p:nvPr/>
        </p:nvPicPr>
        <p:blipFill>
          <a:blip r:embed="rId3"/>
          <a:srcRect/>
          <a:stretch>
            <a:fillRect/>
          </a:stretch>
        </p:blipFill>
        <p:spPr bwMode="auto">
          <a:xfrm>
            <a:off x="4381500" y="1219200"/>
            <a:ext cx="4762500" cy="377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 y="0"/>
            <a:ext cx="6426200" cy="1219200"/>
          </a:xfrm>
        </p:spPr>
        <p:txBody>
          <a:bodyPr anchor="b"/>
          <a:lstStyle/>
          <a:p>
            <a:pPr eaLnBrk="1" hangingPunct="1"/>
            <a:r>
              <a:rPr lang="en-US" sz="4000" smtClean="0">
                <a:solidFill>
                  <a:schemeClr val="tx1"/>
                </a:solidFill>
                <a:latin typeface="Unangam Tunuu  Normal" charset="0"/>
                <a:cs typeface="Unangam Tunuu  Normal" charset="0"/>
              </a:rPr>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History of Harvest &amp; Management</a:t>
            </a:r>
          </a:p>
        </p:txBody>
      </p:sp>
      <p:sp>
        <p:nvSpPr>
          <p:cNvPr id="14339" name="Slide Number Placeholder 8"/>
          <p:cNvSpPr>
            <a:spLocks noGrp="1"/>
          </p:cNvSpPr>
          <p:nvPr>
            <p:ph type="sldNum" sz="quarter" idx="10"/>
          </p:nvPr>
        </p:nvSpPr>
        <p:spPr>
          <a:noFill/>
        </p:spPr>
        <p:txBody>
          <a:bodyPr/>
          <a:lstStyle/>
          <a:p>
            <a:fld id="{40F29FC7-697C-4511-ACF2-166E4E04D511}" type="slidenum">
              <a:rPr lang="en-US" smtClean="0"/>
              <a:pPr/>
              <a:t>9</a:t>
            </a:fld>
            <a:endParaRPr lang="en-US" smtClean="0"/>
          </a:p>
        </p:txBody>
      </p:sp>
      <p:sp>
        <p:nvSpPr>
          <p:cNvPr id="14340" name="Rectangle 6"/>
          <p:cNvSpPr>
            <a:spLocks noChangeArrowheads="1"/>
          </p:cNvSpPr>
          <p:nvPr/>
        </p:nvSpPr>
        <p:spPr bwMode="auto">
          <a:xfrm>
            <a:off x="33338" y="1146048"/>
            <a:ext cx="8915400" cy="1988237"/>
          </a:xfrm>
          <a:prstGeom prst="rect">
            <a:avLst/>
          </a:prstGeom>
          <a:noFill/>
          <a:ln w="9525">
            <a:noFill/>
            <a:miter lim="800000"/>
            <a:headEnd/>
            <a:tailEnd/>
          </a:ln>
        </p:spPr>
        <p:txBody>
          <a:bodyPr>
            <a:spAutoFit/>
          </a:bodyPr>
          <a:lstStyle/>
          <a:p>
            <a:pPr marL="342900" indent="-342900">
              <a:spcBef>
                <a:spcPct val="20000"/>
              </a:spcBef>
              <a:buClr>
                <a:schemeClr val="hlink"/>
              </a:buClr>
              <a:buSzPct val="65000"/>
              <a:buFont typeface="Zapf Dingbats" charset="2"/>
              <a:buChar char=""/>
            </a:pPr>
            <a:r>
              <a:rPr lang="en-US" sz="2800" dirty="0">
                <a:solidFill>
                  <a:srgbClr val="000000"/>
                </a:solidFill>
              </a:rPr>
              <a:t>Fur Seal Treaty of 1911</a:t>
            </a:r>
          </a:p>
          <a:p>
            <a:pPr marL="742950" lvl="1" indent="-285750">
              <a:spcBef>
                <a:spcPct val="20000"/>
              </a:spcBef>
              <a:buClr>
                <a:schemeClr val="folHlink"/>
              </a:buClr>
              <a:buSzPct val="65000"/>
              <a:buFont typeface="Zapf Dingbats" charset="2"/>
              <a:buChar char=""/>
            </a:pPr>
            <a:r>
              <a:rPr lang="en-US" sz="2800" dirty="0">
                <a:solidFill>
                  <a:srgbClr val="000000"/>
                </a:solidFill>
              </a:rPr>
              <a:t>Ended harvest at sea</a:t>
            </a:r>
          </a:p>
          <a:p>
            <a:pPr marL="742950" lvl="1" indent="-285750">
              <a:spcBef>
                <a:spcPct val="20000"/>
              </a:spcBef>
              <a:buClr>
                <a:schemeClr val="folHlink"/>
              </a:buClr>
              <a:buSzPct val="65000"/>
              <a:buFont typeface="Zapf Dingbats" charset="2"/>
              <a:buChar char=""/>
            </a:pPr>
            <a:r>
              <a:rPr lang="en-US" sz="2800" dirty="0">
                <a:solidFill>
                  <a:srgbClr val="000000"/>
                </a:solidFill>
              </a:rPr>
              <a:t>First international agreement for the protection of wildlife</a:t>
            </a:r>
          </a:p>
        </p:txBody>
      </p:sp>
      <p:sp>
        <p:nvSpPr>
          <p:cNvPr id="7" name="Text Placeholder 7"/>
          <p:cNvSpPr txBox="1">
            <a:spLocks/>
          </p:cNvSpPr>
          <p:nvPr/>
        </p:nvSpPr>
        <p:spPr bwMode="auto">
          <a:xfrm>
            <a:off x="33338" y="3033522"/>
            <a:ext cx="5453062" cy="3038094"/>
          </a:xfrm>
          <a:prstGeom prst="rect">
            <a:avLst/>
          </a:prstGeom>
          <a:noFill/>
          <a:ln w="9525">
            <a:noFill/>
            <a:miter lim="800000"/>
            <a:headEnd/>
            <a:tailEnd/>
          </a:ln>
        </p:spPr>
        <p:txBody>
          <a:bodyPr/>
          <a:lstStyle/>
          <a:p>
            <a:pPr marL="342900" indent="-342900" eaLnBrk="1" hangingPunct="1">
              <a:lnSpc>
                <a:spcPct val="90000"/>
              </a:lnSpc>
              <a:spcBef>
                <a:spcPct val="20000"/>
              </a:spcBef>
              <a:buClr>
                <a:schemeClr val="hlink"/>
              </a:buClr>
              <a:buSzPct val="65000"/>
              <a:buFont typeface="Zapf Dingbats" charset="2"/>
              <a:buChar char=""/>
              <a:defRPr/>
            </a:pPr>
            <a:r>
              <a:rPr lang="en-US" sz="2800" kern="0" dirty="0">
                <a:solidFill>
                  <a:srgbClr val="000000"/>
                </a:solidFill>
                <a:latin typeface="+mn-lt"/>
                <a:cs typeface="ＭＳ Ｐゴシック" charset="-128"/>
              </a:rPr>
              <a:t>1911-1984 </a:t>
            </a:r>
            <a:r>
              <a:rPr lang="en-US" sz="2800" kern="0" dirty="0" smtClean="0">
                <a:solidFill>
                  <a:srgbClr val="000000"/>
                </a:solidFill>
                <a:latin typeface="+mn-lt"/>
                <a:cs typeface="ＭＳ Ｐゴシック" charset="-128"/>
              </a:rPr>
              <a:t>U.S. </a:t>
            </a:r>
            <a:r>
              <a:rPr lang="en-US" sz="2800" kern="0" dirty="0">
                <a:solidFill>
                  <a:srgbClr val="000000"/>
                </a:solidFill>
                <a:latin typeface="+mn-lt"/>
                <a:cs typeface="ＭＳ Ｐゴシック" charset="-128"/>
              </a:rPr>
              <a:t>Government Managed </a:t>
            </a:r>
            <a:r>
              <a:rPr lang="en-US" sz="2800" kern="0" dirty="0" smtClean="0">
                <a:solidFill>
                  <a:srgbClr val="000000"/>
                </a:solidFill>
                <a:latin typeface="+mn-lt"/>
                <a:cs typeface="ＭＳ Ｐゴシック" charset="-128"/>
              </a:rPr>
              <a:t>Harvest</a:t>
            </a:r>
          </a:p>
          <a:p>
            <a:pPr marL="742950" lvl="1" indent="-285750" eaLnBrk="1" hangingPunct="1">
              <a:lnSpc>
                <a:spcPct val="90000"/>
              </a:lnSpc>
              <a:spcBef>
                <a:spcPct val="20000"/>
              </a:spcBef>
              <a:buClr>
                <a:schemeClr val="folHlink"/>
              </a:buClr>
              <a:buSzPct val="65000"/>
              <a:buFont typeface="Zapf Dingbats" charset="2"/>
              <a:buChar char=""/>
              <a:defRPr/>
            </a:pPr>
            <a:r>
              <a:rPr lang="en-US" sz="2800" kern="0" dirty="0" smtClean="0">
                <a:solidFill>
                  <a:srgbClr val="000000"/>
                </a:solidFill>
                <a:cs typeface="ＭＳ Ｐゴシック" charset="-128"/>
              </a:rPr>
              <a:t>Sub-adult males harvested</a:t>
            </a:r>
          </a:p>
          <a:p>
            <a:pPr marL="742950" lvl="1" indent="-285750" eaLnBrk="1" hangingPunct="1">
              <a:lnSpc>
                <a:spcPct val="90000"/>
              </a:lnSpc>
              <a:spcBef>
                <a:spcPct val="20000"/>
              </a:spcBef>
              <a:buClr>
                <a:schemeClr val="folHlink"/>
              </a:buClr>
              <a:buSzPct val="65000"/>
              <a:buFont typeface="Zapf Dingbats" charset="2"/>
              <a:buChar char=""/>
              <a:defRPr/>
            </a:pPr>
            <a:r>
              <a:rPr lang="en-US" sz="2800" kern="0" dirty="0" smtClean="0">
                <a:solidFill>
                  <a:srgbClr val="000000"/>
                </a:solidFill>
                <a:cs typeface="ＭＳ Ｐゴシック" charset="-128"/>
              </a:rPr>
              <a:t>Maximum </a:t>
            </a:r>
            <a:r>
              <a:rPr lang="en-US" sz="2800" kern="0" dirty="0">
                <a:solidFill>
                  <a:srgbClr val="000000"/>
                </a:solidFill>
                <a:cs typeface="ＭＳ Ｐゴシック" charset="-128"/>
              </a:rPr>
              <a:t>harvest to </a:t>
            </a:r>
            <a:r>
              <a:rPr lang="en-US" sz="2800" kern="0" dirty="0" smtClean="0">
                <a:solidFill>
                  <a:srgbClr val="000000"/>
                </a:solidFill>
                <a:cs typeface="ＭＳ Ｐゴシック" charset="-128"/>
              </a:rPr>
              <a:t>sustain population</a:t>
            </a:r>
            <a:endParaRPr lang="en-US" sz="2800" kern="0" dirty="0">
              <a:solidFill>
                <a:srgbClr val="000000"/>
              </a:solidFill>
              <a:cs typeface="ＭＳ Ｐゴシック" charset="-128"/>
            </a:endParaRPr>
          </a:p>
          <a:p>
            <a:pPr marL="742950" lvl="1" indent="-285750" eaLnBrk="1" hangingPunct="1">
              <a:lnSpc>
                <a:spcPct val="90000"/>
              </a:lnSpc>
              <a:spcBef>
                <a:spcPct val="20000"/>
              </a:spcBef>
              <a:buClr>
                <a:schemeClr val="folHlink"/>
              </a:buClr>
              <a:buSzPct val="65000"/>
              <a:buFont typeface="Zapf Dingbats" charset="2"/>
              <a:buChar char=""/>
              <a:defRPr/>
            </a:pPr>
            <a:r>
              <a:rPr lang="en-US" sz="2800" kern="0" dirty="0">
                <a:solidFill>
                  <a:srgbClr val="000000"/>
                </a:solidFill>
                <a:cs typeface="ＭＳ Ｐゴシック" charset="-128"/>
              </a:rPr>
              <a:t>No pelagic </a:t>
            </a:r>
            <a:r>
              <a:rPr lang="en-US" sz="2800" kern="0" dirty="0" smtClean="0">
                <a:solidFill>
                  <a:srgbClr val="000000"/>
                </a:solidFill>
                <a:cs typeface="ＭＳ Ｐゴシック" charset="-128"/>
              </a:rPr>
              <a:t>harvest</a:t>
            </a:r>
            <a:endParaRPr lang="en-US" sz="2800" kern="0" dirty="0" smtClean="0">
              <a:solidFill>
                <a:srgbClr val="000000"/>
              </a:solidFill>
              <a:latin typeface="+mn-lt"/>
              <a:cs typeface="ＭＳ Ｐゴシック" charset="-128"/>
            </a:endParaRPr>
          </a:p>
          <a:p>
            <a:pPr marL="342900" indent="-342900" eaLnBrk="1" hangingPunct="1">
              <a:lnSpc>
                <a:spcPct val="90000"/>
              </a:lnSpc>
              <a:spcBef>
                <a:spcPct val="20000"/>
              </a:spcBef>
              <a:buClr>
                <a:schemeClr val="hlink"/>
              </a:buClr>
              <a:buSzPct val="65000"/>
              <a:buFont typeface="Zapf Dingbats" charset="2"/>
              <a:buChar char=""/>
              <a:defRPr/>
            </a:pPr>
            <a:r>
              <a:rPr lang="en-US" sz="2800" kern="0" dirty="0" smtClean="0">
                <a:solidFill>
                  <a:srgbClr val="000000"/>
                </a:solidFill>
                <a:cs typeface="ＭＳ Ｐゴシック" charset="-128"/>
              </a:rPr>
              <a:t>1956-1963</a:t>
            </a:r>
            <a:r>
              <a:rPr lang="en-US" sz="2800" kern="0" dirty="0">
                <a:solidFill>
                  <a:srgbClr val="000000"/>
                </a:solidFill>
                <a:cs typeface="ＭＳ Ｐゴシック" charset="-128"/>
              </a:rPr>
              <a:t> </a:t>
            </a:r>
            <a:r>
              <a:rPr lang="en-US" sz="2800" kern="0" dirty="0" smtClean="0">
                <a:solidFill>
                  <a:srgbClr val="000000"/>
                </a:solidFill>
                <a:cs typeface="ＭＳ Ｐゴシック" charset="-128"/>
              </a:rPr>
              <a:t>Females harvested</a:t>
            </a:r>
            <a:endParaRPr lang="en-US" sz="2800" kern="0" dirty="0">
              <a:solidFill>
                <a:srgbClr val="000000"/>
              </a:solidFill>
              <a:latin typeface="+mn-lt"/>
              <a:cs typeface="ＭＳ Ｐゴシック" charset="-128"/>
            </a:endParaRPr>
          </a:p>
        </p:txBody>
      </p:sp>
      <p:pic>
        <p:nvPicPr>
          <p:cNvPr id="14342" name="Picture 10"/>
          <p:cNvPicPr>
            <a:picLocks noChangeAspect="1"/>
          </p:cNvPicPr>
          <p:nvPr/>
        </p:nvPicPr>
        <p:blipFill>
          <a:blip r:embed="rId3"/>
          <a:srcRect/>
          <a:stretch>
            <a:fillRect/>
          </a:stretch>
        </p:blipFill>
        <p:spPr bwMode="auto">
          <a:xfrm>
            <a:off x="5343049" y="3106674"/>
            <a:ext cx="3749040" cy="25559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0"/>
            <a:ext cx="8915400" cy="1219200"/>
          </a:xfrm>
        </p:spPr>
        <p:txBody>
          <a:bodyPr anchor="b"/>
          <a:lstStyle/>
          <a:p>
            <a:pPr eaLnBrk="1" hangingPunct="1"/>
            <a:r>
              <a:rPr lang="en-US" sz="4000" smtClean="0">
                <a:solidFill>
                  <a:schemeClr val="tx1"/>
                </a:solidFill>
                <a:latin typeface="Unangam Tunuu  Normal" charset="0"/>
                <a:cs typeface="Unangam Tunuu  Normal" charset="0"/>
              </a:rPr>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Commercial Harvest</a:t>
            </a:r>
          </a:p>
        </p:txBody>
      </p:sp>
      <p:sp>
        <p:nvSpPr>
          <p:cNvPr id="15363" name="Text Placeholder 7"/>
          <p:cNvSpPr>
            <a:spLocks noGrp="1"/>
          </p:cNvSpPr>
          <p:nvPr>
            <p:ph type="body" sz="half" idx="3"/>
          </p:nvPr>
        </p:nvSpPr>
        <p:spPr>
          <a:xfrm>
            <a:off x="0" y="3997325"/>
            <a:ext cx="5918200" cy="2041525"/>
          </a:xfrm>
        </p:spPr>
        <p:txBody>
          <a:bodyPr/>
          <a:lstStyle/>
          <a:p>
            <a:r>
              <a:rPr lang="en-US" sz="2800" smtClean="0"/>
              <a:t>1972 last commercial harvest on St. George Island</a:t>
            </a:r>
          </a:p>
          <a:p>
            <a:r>
              <a:rPr lang="en-US" sz="2800" smtClean="0"/>
              <a:t>1984 last commercial harvest on  St. Paul Island</a:t>
            </a:r>
          </a:p>
        </p:txBody>
      </p:sp>
      <p:sp>
        <p:nvSpPr>
          <p:cNvPr id="15364" name="Slide Number Placeholder 8"/>
          <p:cNvSpPr>
            <a:spLocks noGrp="1"/>
          </p:cNvSpPr>
          <p:nvPr>
            <p:ph type="sldNum" sz="quarter" idx="10"/>
          </p:nvPr>
        </p:nvSpPr>
        <p:spPr>
          <a:noFill/>
        </p:spPr>
        <p:txBody>
          <a:bodyPr/>
          <a:lstStyle/>
          <a:p>
            <a:fld id="{F3007986-BA81-4E17-9F02-31CBA7355C38}" type="slidenum">
              <a:rPr lang="en-US" smtClean="0"/>
              <a:pPr/>
              <a:t>10</a:t>
            </a:fld>
            <a:endParaRPr lang="en-US" smtClean="0"/>
          </a:p>
        </p:txBody>
      </p:sp>
      <p:pic>
        <p:nvPicPr>
          <p:cNvPr id="10" name="Picture 5"/>
          <p:cNvPicPr>
            <a:picLocks noChangeAspect="1"/>
          </p:cNvPicPr>
          <p:nvPr/>
        </p:nvPicPr>
        <p:blipFill>
          <a:blip r:embed="rId3"/>
          <a:srcRect/>
          <a:stretch>
            <a:fillRect/>
          </a:stretch>
        </p:blipFill>
        <p:spPr bwMode="auto">
          <a:xfrm>
            <a:off x="6146800" y="1371600"/>
            <a:ext cx="2241550" cy="3255963"/>
          </a:xfrm>
          <a:prstGeom prst="rect">
            <a:avLst/>
          </a:prstGeom>
          <a:noFill/>
          <a:ln w="9525">
            <a:noFill/>
            <a:miter lim="800000"/>
            <a:headEnd/>
            <a:tailEnd/>
          </a:ln>
          <a:effectLst>
            <a:outerShdw dist="139700" dir="2700000" algn="tl" rotWithShape="0">
              <a:srgbClr val="808080">
                <a:alpha val="64999"/>
              </a:srgbClr>
            </a:outerShdw>
          </a:effectLst>
        </p:spPr>
      </p:pic>
      <p:sp>
        <p:nvSpPr>
          <p:cNvPr id="15366" name="Text Placeholder 7"/>
          <p:cNvSpPr txBox="1">
            <a:spLocks/>
          </p:cNvSpPr>
          <p:nvPr/>
        </p:nvSpPr>
        <p:spPr bwMode="auto">
          <a:xfrm>
            <a:off x="0" y="1219200"/>
            <a:ext cx="5918200" cy="2778125"/>
          </a:xfrm>
          <a:prstGeom prst="rect">
            <a:avLst/>
          </a:prstGeom>
          <a:noFill/>
          <a:ln w="9525">
            <a:noFill/>
            <a:miter lim="800000"/>
            <a:headEnd/>
            <a:tailEnd/>
          </a:ln>
        </p:spPr>
        <p:txBody>
          <a:bodyPr/>
          <a:lstStyle/>
          <a:p>
            <a:pPr marL="342900" indent="-342900">
              <a:spcBef>
                <a:spcPct val="20000"/>
              </a:spcBef>
              <a:buClr>
                <a:schemeClr val="hlink"/>
              </a:buClr>
              <a:buSzPct val="65000"/>
              <a:buFont typeface="Zapf Dingbats" charset="2"/>
              <a:buChar char=""/>
            </a:pPr>
            <a:r>
              <a:rPr lang="en-US" sz="2800" dirty="0">
                <a:solidFill>
                  <a:srgbClr val="000000"/>
                </a:solidFill>
              </a:rPr>
              <a:t>1867-1984 </a:t>
            </a:r>
            <a:r>
              <a:rPr lang="en-US" sz="2800" dirty="0" smtClean="0">
                <a:solidFill>
                  <a:srgbClr val="000000"/>
                </a:solidFill>
              </a:rPr>
              <a:t>5.6 million </a:t>
            </a:r>
            <a:r>
              <a:rPr lang="en-US" sz="2800" dirty="0">
                <a:solidFill>
                  <a:srgbClr val="000000"/>
                </a:solidFill>
              </a:rPr>
              <a:t>fur seals harvested</a:t>
            </a:r>
          </a:p>
          <a:p>
            <a:pPr marL="342900" indent="-342900">
              <a:spcBef>
                <a:spcPct val="20000"/>
              </a:spcBef>
              <a:buClr>
                <a:schemeClr val="hlink"/>
              </a:buClr>
              <a:buSzPct val="65000"/>
              <a:buFont typeface="Zapf Dingbats" charset="2"/>
              <a:buChar char=""/>
            </a:pPr>
            <a:r>
              <a:rPr lang="en-US" sz="2800" dirty="0">
                <a:solidFill>
                  <a:srgbClr val="000000"/>
                </a:solidFill>
              </a:rPr>
              <a:t>1970s Pressure from anti-fur groups forces the United States to end the commercial fur seal harvest</a:t>
            </a:r>
            <a:endParaRPr lang="en-US" sz="2400" dirty="0">
              <a:solidFill>
                <a:srgbClr val="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8600" y="0"/>
            <a:ext cx="8915400" cy="1219200"/>
          </a:xfrm>
        </p:spPr>
        <p:txBody>
          <a:bodyPr anchor="b"/>
          <a:lstStyle/>
          <a:p>
            <a:pPr eaLnBrk="1" hangingPunct="1"/>
            <a:r>
              <a:rPr lang="en-US" sz="4000" smtClean="0">
                <a:solidFill>
                  <a:schemeClr val="tx1"/>
                </a:solidFill>
                <a:latin typeface="Unangam Tunuu  Normal" charset="0"/>
                <a:cs typeface="Unangam Tunuu  Normal" charset="0"/>
              </a:rPr>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Subsistence Harvest:</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Then and Now</a:t>
            </a:r>
          </a:p>
        </p:txBody>
      </p:sp>
      <p:sp>
        <p:nvSpPr>
          <p:cNvPr id="16387" name="Slide Number Placeholder 8"/>
          <p:cNvSpPr>
            <a:spLocks noGrp="1"/>
          </p:cNvSpPr>
          <p:nvPr>
            <p:ph type="sldNum" sz="quarter" idx="10"/>
          </p:nvPr>
        </p:nvSpPr>
        <p:spPr>
          <a:noFill/>
        </p:spPr>
        <p:txBody>
          <a:bodyPr/>
          <a:lstStyle/>
          <a:p>
            <a:fld id="{5172F5D7-900B-460A-9C31-1B07A9466FE5}" type="slidenum">
              <a:rPr lang="en-US" smtClean="0"/>
              <a:pPr/>
              <a:t>11</a:t>
            </a:fld>
            <a:endParaRPr lang="en-US" smtClean="0"/>
          </a:p>
        </p:txBody>
      </p:sp>
      <p:sp>
        <p:nvSpPr>
          <p:cNvPr id="12" name="Rectangle 11"/>
          <p:cNvSpPr/>
          <p:nvPr/>
        </p:nvSpPr>
        <p:spPr>
          <a:xfrm>
            <a:off x="461963" y="1384300"/>
            <a:ext cx="8224837" cy="523875"/>
          </a:xfrm>
          <a:prstGeom prst="rect">
            <a:avLst/>
          </a:prstGeom>
        </p:spPr>
        <p:txBody>
          <a:bodyPr>
            <a:spAutoFit/>
          </a:bodyPr>
          <a:lstStyle/>
          <a:p>
            <a:pPr marL="342900" indent="-342900">
              <a:spcBef>
                <a:spcPct val="20000"/>
              </a:spcBef>
              <a:buClr>
                <a:schemeClr val="hlink"/>
              </a:buClr>
              <a:buSzPct val="65000"/>
              <a:buFont typeface="Zapf Dingbats" charset="2"/>
              <a:buChar char=""/>
              <a:defRPr/>
            </a:pPr>
            <a:r>
              <a:rPr lang="en-US" sz="2800" kern="0" dirty="0">
                <a:solidFill>
                  <a:srgbClr val="000000"/>
                </a:solidFill>
                <a:cs typeface="ＭＳ Ｐゴシック" charset="-128"/>
              </a:rPr>
              <a:t>Unangam subsistence harvest continues today</a:t>
            </a:r>
          </a:p>
        </p:txBody>
      </p:sp>
      <p:pic>
        <p:nvPicPr>
          <p:cNvPr id="16389" name="Picture 9" descr="http://americanindianinstitute.files.wordpress.com/2012/08/dsc_83331.jpg"/>
          <p:cNvPicPr>
            <a:picLocks noChangeAspect="1" noChangeArrowheads="1"/>
          </p:cNvPicPr>
          <p:nvPr/>
        </p:nvPicPr>
        <p:blipFill>
          <a:blip r:embed="rId3"/>
          <a:srcRect/>
          <a:stretch>
            <a:fillRect/>
          </a:stretch>
        </p:blipFill>
        <p:spPr bwMode="auto">
          <a:xfrm>
            <a:off x="6159500" y="1908175"/>
            <a:ext cx="2870200" cy="1908175"/>
          </a:xfrm>
          <a:prstGeom prst="rect">
            <a:avLst/>
          </a:prstGeom>
          <a:noFill/>
          <a:ln w="9525">
            <a:noFill/>
            <a:miter lim="800000"/>
            <a:headEnd/>
            <a:tailEnd/>
          </a:ln>
        </p:spPr>
      </p:pic>
      <p:sp>
        <p:nvSpPr>
          <p:cNvPr id="9" name="Rectangle 8"/>
          <p:cNvSpPr/>
          <p:nvPr/>
        </p:nvSpPr>
        <p:spPr>
          <a:xfrm>
            <a:off x="6159500" y="3262313"/>
            <a:ext cx="2574925" cy="554037"/>
          </a:xfrm>
          <a:prstGeom prst="rect">
            <a:avLst/>
          </a:prstGeom>
        </p:spPr>
        <p:txBody>
          <a:bodyPr>
            <a:spAutoFit/>
          </a:bodyPr>
          <a:lstStyle/>
          <a:p>
            <a:pPr>
              <a:defRPr/>
            </a:pPr>
            <a:r>
              <a:rPr lang="en-US" sz="1000" dirty="0">
                <a:solidFill>
                  <a:schemeClr val="accent3"/>
                </a:solidFill>
              </a:rPr>
              <a:t>Kids learning how to butcher seal at Camp </a:t>
            </a:r>
            <a:r>
              <a:rPr lang="en-US" sz="1000" dirty="0" err="1">
                <a:solidFill>
                  <a:schemeClr val="accent3"/>
                </a:solidFill>
              </a:rPr>
              <a:t>Qungaayux</a:t>
            </a:r>
            <a:r>
              <a:rPr lang="en-US" sz="1000" dirty="0">
                <a:solidFill>
                  <a:schemeClr val="accent3"/>
                </a:solidFill>
              </a:rPr>
              <a:t> in Unalaska. Photo courtesy of </a:t>
            </a:r>
            <a:r>
              <a:rPr lang="en-US" sz="1000" dirty="0" err="1">
                <a:solidFill>
                  <a:schemeClr val="accent3"/>
                </a:solidFill>
              </a:rPr>
              <a:t>Qawalangin</a:t>
            </a:r>
            <a:r>
              <a:rPr lang="en-US" sz="1000" dirty="0">
                <a:solidFill>
                  <a:schemeClr val="accent3"/>
                </a:solidFill>
              </a:rPr>
              <a:t> Tribe of Unalaska.</a:t>
            </a:r>
          </a:p>
        </p:txBody>
      </p:sp>
      <p:grpSp>
        <p:nvGrpSpPr>
          <p:cNvPr id="16391" name="Group 13"/>
          <p:cNvGrpSpPr>
            <a:grpSpLocks/>
          </p:cNvGrpSpPr>
          <p:nvPr/>
        </p:nvGrpSpPr>
        <p:grpSpPr bwMode="auto">
          <a:xfrm>
            <a:off x="49213" y="1908175"/>
            <a:ext cx="3898900" cy="2505075"/>
            <a:chOff x="463113" y="1832193"/>
            <a:chExt cx="3899337" cy="2505076"/>
          </a:xfrm>
        </p:grpSpPr>
        <p:pic>
          <p:nvPicPr>
            <p:cNvPr id="16393" name="Picture 11" descr="http://1.bp.blogspot.com/-w3WDXPrST5M/UZX031NaykI/AAAAAAAAC4c/l502eWbEMxc/s1600/Unangan+hunting+hat+gut+parka+throwing+board+harpoon+1910+Jochelson+fig17+AMNH.jpg"/>
            <p:cNvPicPr>
              <a:picLocks noChangeAspect="1" noChangeArrowheads="1"/>
            </p:cNvPicPr>
            <p:nvPr/>
          </p:nvPicPr>
          <p:blipFill>
            <a:blip r:embed="rId4"/>
            <a:srcRect/>
            <a:stretch>
              <a:fillRect/>
            </a:stretch>
          </p:blipFill>
          <p:spPr bwMode="auto">
            <a:xfrm>
              <a:off x="552450" y="1832193"/>
              <a:ext cx="3810000" cy="2505076"/>
            </a:xfrm>
            <a:prstGeom prst="rect">
              <a:avLst/>
            </a:prstGeom>
            <a:noFill/>
            <a:ln w="9525">
              <a:noFill/>
              <a:miter lim="800000"/>
              <a:headEnd/>
              <a:tailEnd/>
            </a:ln>
          </p:spPr>
        </p:pic>
        <p:sp>
          <p:nvSpPr>
            <p:cNvPr id="13" name="Rectangle 12"/>
            <p:cNvSpPr/>
            <p:nvPr/>
          </p:nvSpPr>
          <p:spPr>
            <a:xfrm>
              <a:off x="463113" y="3967382"/>
              <a:ext cx="2486857" cy="369332"/>
            </a:xfrm>
            <a:prstGeom prst="rect">
              <a:avLst/>
            </a:prstGeom>
          </p:spPr>
          <p:txBody>
            <a:bodyPr wrap="none">
              <a:spAutoFit/>
            </a:bodyPr>
            <a:lstStyle/>
            <a:p>
              <a:pPr>
                <a:defRPr/>
              </a:pPr>
              <a:r>
                <a:rPr lang="en-US" sz="1100" dirty="0">
                  <a:solidFill>
                    <a:schemeClr val="accent3"/>
                  </a:solidFill>
                </a:rPr>
                <a:t>http://aleutembroidery.blogspot.com</a:t>
              </a:r>
              <a:r>
                <a:rPr lang="en-US" dirty="0">
                  <a:solidFill>
                    <a:schemeClr val="accent3"/>
                  </a:solidFill>
                </a:rPr>
                <a:t>/</a:t>
              </a:r>
            </a:p>
          </p:txBody>
        </p:sp>
      </p:grpSp>
      <p:pic>
        <p:nvPicPr>
          <p:cNvPr id="16392" name="Picture 7" descr="Fur seal harvest on St. Paul Island"/>
          <p:cNvPicPr>
            <a:picLocks noChangeAspect="1" noChangeArrowheads="1"/>
          </p:cNvPicPr>
          <p:nvPr/>
        </p:nvPicPr>
        <p:blipFill>
          <a:blip r:embed="rId5">
            <a:lum bright="-14000"/>
          </a:blip>
          <a:srcRect/>
          <a:stretch>
            <a:fillRect/>
          </a:stretch>
        </p:blipFill>
        <p:spPr bwMode="auto">
          <a:xfrm>
            <a:off x="3778250" y="3665538"/>
            <a:ext cx="238125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9050" y="190500"/>
            <a:ext cx="8915400" cy="904875"/>
          </a:xfrm>
        </p:spPr>
        <p:txBody>
          <a:bodyPr anchor="b"/>
          <a:lstStyle/>
          <a:p>
            <a:pPr eaLnBrk="1" hangingPunct="1"/>
            <a:r>
              <a:rPr lang="en-US" sz="4000" smtClean="0">
                <a:solidFill>
                  <a:schemeClr val="tx1"/>
                </a:solidFill>
                <a:latin typeface="Unangam Tunuu  Normal" charset="0"/>
                <a:cs typeface="Unangam Tunuu  Normal" charset="0"/>
              </a:rPr>
              <a:t/>
            </a:r>
            <a:br>
              <a:rPr lang="en-US" sz="4000" smtClean="0">
                <a:solidFill>
                  <a:schemeClr val="tx1"/>
                </a:solidFill>
                <a:latin typeface="Unangam Tunuu  Normal" charset="0"/>
                <a:cs typeface="Unangam Tunuu  Normal" charset="0"/>
              </a:rPr>
            </a:br>
            <a:r>
              <a:rPr lang="en-US" sz="4000" smtClean="0">
                <a:solidFill>
                  <a:schemeClr val="tx1"/>
                </a:solidFill>
                <a:latin typeface="Unangam Tunuu  Normal" charset="0"/>
                <a:cs typeface="Unangam Tunuu  Normal" charset="0"/>
              </a:rPr>
              <a:t>Summary</a:t>
            </a:r>
          </a:p>
        </p:txBody>
      </p:sp>
      <p:sp>
        <p:nvSpPr>
          <p:cNvPr id="17411" name="Text Placeholder 7"/>
          <p:cNvSpPr>
            <a:spLocks noGrp="1"/>
          </p:cNvSpPr>
          <p:nvPr>
            <p:ph type="body" sz="half" idx="3"/>
          </p:nvPr>
        </p:nvSpPr>
        <p:spPr>
          <a:xfrm>
            <a:off x="114300" y="1265238"/>
            <a:ext cx="8572500" cy="4891087"/>
          </a:xfrm>
        </p:spPr>
        <p:txBody>
          <a:bodyPr/>
          <a:lstStyle/>
          <a:p>
            <a:pPr>
              <a:lnSpc>
                <a:spcPct val="80000"/>
              </a:lnSpc>
            </a:pPr>
            <a:r>
              <a:rPr lang="en-US" sz="2400" smtClean="0"/>
              <a:t>Managing a population for optimal harvest is not easy</a:t>
            </a:r>
          </a:p>
          <a:p>
            <a:pPr>
              <a:lnSpc>
                <a:spcPct val="80000"/>
              </a:lnSpc>
            </a:pPr>
            <a:r>
              <a:rPr lang="en-US" sz="2400" smtClean="0"/>
              <a:t>Harvesting seals at sea (pelagic harvest) had a lasting impact on the population</a:t>
            </a:r>
          </a:p>
          <a:p>
            <a:pPr lvl="1">
              <a:lnSpc>
                <a:spcPct val="80000"/>
              </a:lnSpc>
            </a:pPr>
            <a:r>
              <a:rPr lang="en-US" sz="2000" smtClean="0"/>
              <a:t>Half of the seals killed at sea sank before being collected</a:t>
            </a:r>
          </a:p>
          <a:p>
            <a:pPr lvl="1">
              <a:lnSpc>
                <a:spcPct val="80000"/>
              </a:lnSpc>
            </a:pPr>
            <a:r>
              <a:rPr lang="en-US" sz="2000" smtClean="0"/>
              <a:t>Most of the seals taken at sea were females</a:t>
            </a:r>
            <a:endParaRPr lang="en-US" sz="2400" smtClean="0"/>
          </a:p>
          <a:p>
            <a:pPr>
              <a:lnSpc>
                <a:spcPct val="80000"/>
              </a:lnSpc>
            </a:pPr>
            <a:r>
              <a:rPr lang="en-US" sz="2400" smtClean="0"/>
              <a:t>Harvesting females kills 3 seals</a:t>
            </a:r>
          </a:p>
          <a:p>
            <a:pPr lvl="1">
              <a:lnSpc>
                <a:spcPct val="80000"/>
              </a:lnSpc>
            </a:pPr>
            <a:r>
              <a:rPr lang="en-US" sz="2000" smtClean="0"/>
              <a:t>Female</a:t>
            </a:r>
          </a:p>
          <a:p>
            <a:pPr lvl="1">
              <a:lnSpc>
                <a:spcPct val="80000"/>
              </a:lnSpc>
            </a:pPr>
            <a:r>
              <a:rPr lang="en-US" sz="2000" smtClean="0"/>
              <a:t>Pup growing inside her</a:t>
            </a:r>
          </a:p>
          <a:p>
            <a:pPr lvl="1">
              <a:lnSpc>
                <a:spcPct val="80000"/>
              </a:lnSpc>
            </a:pPr>
            <a:r>
              <a:rPr lang="en-US" sz="2000" smtClean="0"/>
              <a:t>Nursing pup</a:t>
            </a:r>
          </a:p>
          <a:p>
            <a:pPr>
              <a:lnSpc>
                <a:spcPct val="80000"/>
              </a:lnSpc>
            </a:pPr>
            <a:r>
              <a:rPr lang="en-US" sz="2400" smtClean="0"/>
              <a:t>A small harvest of juvenile</a:t>
            </a:r>
          </a:p>
          <a:p>
            <a:pPr>
              <a:lnSpc>
                <a:spcPct val="80000"/>
              </a:lnSpc>
              <a:buFont typeface="Zapf Dingbats" charset="2"/>
              <a:buNone/>
            </a:pPr>
            <a:r>
              <a:rPr lang="en-US" sz="2400" smtClean="0"/>
              <a:t>	males does not harm the </a:t>
            </a:r>
          </a:p>
          <a:p>
            <a:pPr>
              <a:lnSpc>
                <a:spcPct val="80000"/>
              </a:lnSpc>
              <a:buFont typeface="Zapf Dingbats" charset="2"/>
              <a:buNone/>
            </a:pPr>
            <a:r>
              <a:rPr lang="en-US" sz="2400" smtClean="0"/>
              <a:t>	population</a:t>
            </a:r>
          </a:p>
        </p:txBody>
      </p:sp>
      <p:sp>
        <p:nvSpPr>
          <p:cNvPr id="17412" name="Slide Number Placeholder 8"/>
          <p:cNvSpPr>
            <a:spLocks noGrp="1"/>
          </p:cNvSpPr>
          <p:nvPr>
            <p:ph type="sldNum" sz="quarter" idx="10"/>
          </p:nvPr>
        </p:nvSpPr>
        <p:spPr>
          <a:noFill/>
        </p:spPr>
        <p:txBody>
          <a:bodyPr/>
          <a:lstStyle/>
          <a:p>
            <a:fld id="{2C2FB61B-6C51-48A3-BC28-B5E7C91DE5B3}" type="slidenum">
              <a:rPr lang="en-US" smtClean="0"/>
              <a:pPr/>
              <a:t>12</a:t>
            </a:fld>
            <a:endParaRPr lang="en-US" smtClean="0"/>
          </a:p>
        </p:txBody>
      </p:sp>
      <p:pic>
        <p:nvPicPr>
          <p:cNvPr id="10" name="Picture 5"/>
          <p:cNvPicPr>
            <a:picLocks noChangeAspect="1"/>
          </p:cNvPicPr>
          <p:nvPr/>
        </p:nvPicPr>
        <p:blipFill>
          <a:blip r:embed="rId3"/>
          <a:srcRect/>
          <a:stretch>
            <a:fillRect/>
          </a:stretch>
        </p:blipFill>
        <p:spPr bwMode="auto">
          <a:xfrm>
            <a:off x="4324350" y="3317875"/>
            <a:ext cx="4610100" cy="2590800"/>
          </a:xfrm>
          <a:prstGeom prst="rect">
            <a:avLst/>
          </a:prstGeom>
          <a:noFill/>
          <a:ln w="9525">
            <a:noFill/>
            <a:miter lim="800000"/>
            <a:headEnd/>
            <a:tailEnd/>
          </a:ln>
          <a:effectLst>
            <a:outerShdw dist="139700" dir="2700000" algn="tl" rotWithShape="0">
              <a:srgbClr val="808080">
                <a:alpha val="64999"/>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Fur Seal C2">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Fur Seal C2.thmx</Template>
  <TotalTime>9519</TotalTime>
  <Words>2416</Words>
  <Application>Microsoft Office PowerPoint</Application>
  <PresentationFormat>On-screen Show (4:3)</PresentationFormat>
  <Paragraphs>194</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ＭＳ Ｐゴシック</vt:lpstr>
      <vt:lpstr>Arial</vt:lpstr>
      <vt:lpstr>Calibri</vt:lpstr>
      <vt:lpstr>Unangam Tunuu  Normal</vt:lpstr>
      <vt:lpstr>Zapf Dingbats</vt:lpstr>
      <vt:lpstr>Fur Seal C2</vt:lpstr>
      <vt:lpstr>Laaquda{: The Northern Fur Seal</vt:lpstr>
      <vt:lpstr> Lesson topics</vt:lpstr>
      <vt:lpstr> Populations</vt:lpstr>
      <vt:lpstr> Population dynamics</vt:lpstr>
      <vt:lpstr> Why manage a population?</vt:lpstr>
      <vt:lpstr>Why manage the fur seal population?</vt:lpstr>
      <vt:lpstr> History of U.S. harvest &amp; management</vt:lpstr>
      <vt:lpstr>Consequences of  Pelagic Harvest</vt:lpstr>
      <vt:lpstr> History of Harvest &amp; Management</vt:lpstr>
      <vt:lpstr> History of Harvest &amp; Management</vt:lpstr>
      <vt:lpstr> Commercial Harvest</vt:lpstr>
      <vt:lpstr> Subsistence Harvest: Then and Now</vt:lpstr>
      <vt:lpstr> Summary</vt:lpstr>
    </vt:vector>
  </TitlesOfParts>
  <Company>NOAA/NMFS/AFSC/Education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dc:title>
  <dc:creator>Lisa Hiruki-Raring, Pam Goddard, Harriet Huber</dc:creator>
  <cp:lastModifiedBy>Pamela Goddard</cp:lastModifiedBy>
  <cp:revision>557</cp:revision>
  <cp:lastPrinted>2018-04-22T23:41:29Z</cp:lastPrinted>
  <dcterms:created xsi:type="dcterms:W3CDTF">2012-11-14T17:35:19Z</dcterms:created>
  <dcterms:modified xsi:type="dcterms:W3CDTF">2018-05-29T23:22:56Z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