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4663" r:id="rId1"/>
  </p:sldMasterIdLst>
  <p:notesMasterIdLst>
    <p:notesMasterId r:id="rId43"/>
  </p:notesMasterIdLst>
  <p:handoutMasterIdLst>
    <p:handoutMasterId r:id="rId44"/>
  </p:handoutMasterIdLst>
  <p:sldIdLst>
    <p:sldId id="256" r:id="rId2"/>
    <p:sldId id="333" r:id="rId3"/>
    <p:sldId id="362" r:id="rId4"/>
    <p:sldId id="371" r:id="rId5"/>
    <p:sldId id="408" r:id="rId6"/>
    <p:sldId id="409" r:id="rId7"/>
    <p:sldId id="376" r:id="rId8"/>
    <p:sldId id="366" r:id="rId9"/>
    <p:sldId id="378" r:id="rId10"/>
    <p:sldId id="377" r:id="rId11"/>
    <p:sldId id="386" r:id="rId12"/>
    <p:sldId id="385" r:id="rId13"/>
    <p:sldId id="384" r:id="rId14"/>
    <p:sldId id="387" r:id="rId15"/>
    <p:sldId id="388" r:id="rId16"/>
    <p:sldId id="389" r:id="rId17"/>
    <p:sldId id="390" r:id="rId18"/>
    <p:sldId id="391" r:id="rId19"/>
    <p:sldId id="392" r:id="rId20"/>
    <p:sldId id="393" r:id="rId21"/>
    <p:sldId id="394" r:id="rId22"/>
    <p:sldId id="395" r:id="rId23"/>
    <p:sldId id="396" r:id="rId24"/>
    <p:sldId id="397" r:id="rId25"/>
    <p:sldId id="398" r:id="rId26"/>
    <p:sldId id="399" r:id="rId27"/>
    <p:sldId id="400" r:id="rId28"/>
    <p:sldId id="401" r:id="rId29"/>
    <p:sldId id="402" r:id="rId30"/>
    <p:sldId id="403" r:id="rId31"/>
    <p:sldId id="404" r:id="rId32"/>
    <p:sldId id="405" r:id="rId33"/>
    <p:sldId id="406" r:id="rId34"/>
    <p:sldId id="407" r:id="rId35"/>
    <p:sldId id="374" r:id="rId36"/>
    <p:sldId id="375" r:id="rId37"/>
    <p:sldId id="383" r:id="rId38"/>
    <p:sldId id="379" r:id="rId39"/>
    <p:sldId id="380" r:id="rId40"/>
    <p:sldId id="381" r:id="rId41"/>
    <p:sldId id="382" r:id="rId42"/>
  </p:sldIdLst>
  <p:sldSz cx="9144000" cy="6858000" type="screen4x3"/>
  <p:notesSz cx="6950075" cy="9236075"/>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9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CC00"/>
    <a:srgbClr val="61397C"/>
    <a:srgbClr val="C5E1F2"/>
    <a:srgbClr val="D4F0F2"/>
    <a:srgbClr val="54C1E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13" autoAdjust="0"/>
    <p:restoredTop sz="43658" autoAdjust="0"/>
  </p:normalViewPr>
  <p:slideViewPr>
    <p:cSldViewPr>
      <p:cViewPr varScale="1">
        <p:scale>
          <a:sx n="39" d="100"/>
          <a:sy n="39" d="100"/>
        </p:scale>
        <p:origin x="2868" y="54"/>
      </p:cViewPr>
      <p:guideLst>
        <p:guide orient="horz" pos="2160"/>
        <p:guide pos="2880"/>
      </p:guideLst>
    </p:cSldViewPr>
  </p:slideViewPr>
  <p:outlineViewPr>
    <p:cViewPr>
      <p:scale>
        <a:sx n="100" d="100"/>
        <a:sy n="100"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95" d="100"/>
          <a:sy n="95" d="100"/>
        </p:scale>
        <p:origin x="-664" y="-112"/>
      </p:cViewPr>
      <p:guideLst>
        <p:guide orient="horz" pos="2909"/>
        <p:guide pos="219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22" name="Rectangle 2"/>
          <p:cNvSpPr>
            <a:spLocks noGrp="1" noChangeArrowheads="1"/>
          </p:cNvSpPr>
          <p:nvPr>
            <p:ph type="hdr" sz="quarter"/>
          </p:nvPr>
        </p:nvSpPr>
        <p:spPr bwMode="auto">
          <a:xfrm>
            <a:off x="0" y="0"/>
            <a:ext cx="3011488" cy="461963"/>
          </a:xfrm>
          <a:prstGeom prst="rect">
            <a:avLst/>
          </a:prstGeom>
          <a:noFill/>
          <a:ln w="9525">
            <a:noFill/>
            <a:miter lim="800000"/>
            <a:headEnd/>
            <a:tailEnd/>
          </a:ln>
        </p:spPr>
        <p:txBody>
          <a:bodyPr vert="horz" wrap="square" lIns="91726" tIns="45864" rIns="91726" bIns="45864" numCol="1" anchor="t" anchorCtr="0" compatLnSpc="1">
            <a:prstTxWarp prst="textNoShape">
              <a:avLst/>
            </a:prstTxWarp>
          </a:bodyPr>
          <a:lstStyle>
            <a:lvl1pPr defTabSz="916897">
              <a:defRPr sz="1100">
                <a:latin typeface="Arial" charset="0"/>
                <a:ea typeface="ＭＳ Ｐゴシック" charset="-128"/>
                <a:cs typeface="ＭＳ Ｐゴシック" charset="-128"/>
              </a:defRPr>
            </a:lvl1pPr>
          </a:lstStyle>
          <a:p>
            <a:pPr>
              <a:defRPr/>
            </a:pPr>
            <a:endParaRPr lang="en-US"/>
          </a:p>
        </p:txBody>
      </p:sp>
      <p:sp>
        <p:nvSpPr>
          <p:cNvPr id="389123" name="Rectangle 3"/>
          <p:cNvSpPr>
            <a:spLocks noGrp="1" noChangeArrowheads="1"/>
          </p:cNvSpPr>
          <p:nvPr>
            <p:ph type="dt" sz="quarter" idx="1"/>
          </p:nvPr>
        </p:nvSpPr>
        <p:spPr bwMode="auto">
          <a:xfrm>
            <a:off x="3938588" y="0"/>
            <a:ext cx="3011487" cy="461963"/>
          </a:xfrm>
          <a:prstGeom prst="rect">
            <a:avLst/>
          </a:prstGeom>
          <a:noFill/>
          <a:ln w="9525">
            <a:noFill/>
            <a:miter lim="800000"/>
            <a:headEnd/>
            <a:tailEnd/>
          </a:ln>
        </p:spPr>
        <p:txBody>
          <a:bodyPr vert="horz" wrap="square" lIns="91726" tIns="45864" rIns="91726" bIns="45864" numCol="1" anchor="t" anchorCtr="0" compatLnSpc="1">
            <a:prstTxWarp prst="textNoShape">
              <a:avLst/>
            </a:prstTxWarp>
          </a:bodyPr>
          <a:lstStyle>
            <a:lvl1pPr algn="r" defTabSz="916897">
              <a:defRPr sz="1100">
                <a:latin typeface="Arial" charset="0"/>
                <a:ea typeface="ＭＳ Ｐゴシック" charset="-128"/>
                <a:cs typeface="ＭＳ Ｐゴシック" charset="-128"/>
              </a:defRPr>
            </a:lvl1pPr>
          </a:lstStyle>
          <a:p>
            <a:pPr>
              <a:defRPr/>
            </a:pPr>
            <a:endParaRPr lang="en-US"/>
          </a:p>
        </p:txBody>
      </p:sp>
      <p:sp>
        <p:nvSpPr>
          <p:cNvPr id="389124" name="Rectangle 4"/>
          <p:cNvSpPr>
            <a:spLocks noGrp="1" noChangeArrowheads="1"/>
          </p:cNvSpPr>
          <p:nvPr>
            <p:ph type="ftr" sz="quarter" idx="2"/>
          </p:nvPr>
        </p:nvSpPr>
        <p:spPr bwMode="auto">
          <a:xfrm>
            <a:off x="0" y="8774113"/>
            <a:ext cx="3011488" cy="461962"/>
          </a:xfrm>
          <a:prstGeom prst="rect">
            <a:avLst/>
          </a:prstGeom>
          <a:noFill/>
          <a:ln w="9525">
            <a:noFill/>
            <a:miter lim="800000"/>
            <a:headEnd/>
            <a:tailEnd/>
          </a:ln>
        </p:spPr>
        <p:txBody>
          <a:bodyPr vert="horz" wrap="square" lIns="91726" tIns="45864" rIns="91726" bIns="45864" numCol="1" anchor="b" anchorCtr="0" compatLnSpc="1">
            <a:prstTxWarp prst="textNoShape">
              <a:avLst/>
            </a:prstTxWarp>
          </a:bodyPr>
          <a:lstStyle>
            <a:lvl1pPr defTabSz="916897">
              <a:defRPr sz="1100">
                <a:latin typeface="Arial" charset="0"/>
                <a:ea typeface="ＭＳ Ｐゴシック" charset="-128"/>
                <a:cs typeface="ＭＳ Ｐゴシック" charset="-128"/>
              </a:defRPr>
            </a:lvl1pPr>
          </a:lstStyle>
          <a:p>
            <a:pPr>
              <a:defRPr/>
            </a:pPr>
            <a:endParaRPr lang="en-US"/>
          </a:p>
        </p:txBody>
      </p:sp>
      <p:sp>
        <p:nvSpPr>
          <p:cNvPr id="389125" name="Rectangle 5"/>
          <p:cNvSpPr>
            <a:spLocks noGrp="1" noChangeArrowheads="1"/>
          </p:cNvSpPr>
          <p:nvPr>
            <p:ph type="sldNum" sz="quarter" idx="3"/>
          </p:nvPr>
        </p:nvSpPr>
        <p:spPr bwMode="auto">
          <a:xfrm>
            <a:off x="3938588" y="8774113"/>
            <a:ext cx="3011487" cy="461962"/>
          </a:xfrm>
          <a:prstGeom prst="rect">
            <a:avLst/>
          </a:prstGeom>
          <a:noFill/>
          <a:ln w="9525">
            <a:noFill/>
            <a:miter lim="800000"/>
            <a:headEnd/>
            <a:tailEnd/>
          </a:ln>
        </p:spPr>
        <p:txBody>
          <a:bodyPr vert="horz" wrap="square" lIns="91726" tIns="45864" rIns="91726" bIns="45864" numCol="1" anchor="b" anchorCtr="0" compatLnSpc="1">
            <a:prstTxWarp prst="textNoShape">
              <a:avLst/>
            </a:prstTxWarp>
          </a:bodyPr>
          <a:lstStyle>
            <a:lvl1pPr algn="r">
              <a:defRPr sz="1100" smtClean="0"/>
            </a:lvl1pPr>
          </a:lstStyle>
          <a:p>
            <a:pPr>
              <a:defRPr/>
            </a:pPr>
            <a:fld id="{6F31771E-D6C1-4B0D-B9A0-E72858E752D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hdr" sz="quarter"/>
          </p:nvPr>
        </p:nvSpPr>
        <p:spPr bwMode="auto">
          <a:xfrm>
            <a:off x="0" y="0"/>
            <a:ext cx="3011488" cy="461963"/>
          </a:xfrm>
          <a:prstGeom prst="rect">
            <a:avLst/>
          </a:prstGeom>
          <a:noFill/>
          <a:ln w="9525">
            <a:noFill/>
            <a:miter lim="800000"/>
            <a:headEnd/>
            <a:tailEnd/>
          </a:ln>
        </p:spPr>
        <p:txBody>
          <a:bodyPr vert="horz" wrap="square" lIns="91726" tIns="45864" rIns="91726" bIns="45864" numCol="1" anchor="t" anchorCtr="0" compatLnSpc="1">
            <a:prstTxWarp prst="textNoShape">
              <a:avLst/>
            </a:prstTxWarp>
          </a:bodyPr>
          <a:lstStyle>
            <a:lvl1pPr defTabSz="916897">
              <a:defRPr sz="1100">
                <a:latin typeface="Arial" charset="0"/>
                <a:ea typeface="ＭＳ Ｐゴシック" charset="-128"/>
                <a:cs typeface="ＭＳ Ｐゴシック" charset="-128"/>
              </a:defRPr>
            </a:lvl1pPr>
          </a:lstStyle>
          <a:p>
            <a:pPr>
              <a:defRPr/>
            </a:pPr>
            <a:endParaRPr lang="en-US"/>
          </a:p>
        </p:txBody>
      </p:sp>
      <p:sp>
        <p:nvSpPr>
          <p:cNvPr id="223235" name="Rectangle 3"/>
          <p:cNvSpPr>
            <a:spLocks noGrp="1" noChangeArrowheads="1"/>
          </p:cNvSpPr>
          <p:nvPr>
            <p:ph type="dt" idx="1"/>
          </p:nvPr>
        </p:nvSpPr>
        <p:spPr bwMode="auto">
          <a:xfrm>
            <a:off x="3938588" y="0"/>
            <a:ext cx="3011487" cy="461963"/>
          </a:xfrm>
          <a:prstGeom prst="rect">
            <a:avLst/>
          </a:prstGeom>
          <a:noFill/>
          <a:ln w="9525">
            <a:noFill/>
            <a:miter lim="800000"/>
            <a:headEnd/>
            <a:tailEnd/>
          </a:ln>
        </p:spPr>
        <p:txBody>
          <a:bodyPr vert="horz" wrap="square" lIns="91726" tIns="45864" rIns="91726" bIns="45864" numCol="1" anchor="t" anchorCtr="0" compatLnSpc="1">
            <a:prstTxWarp prst="textNoShape">
              <a:avLst/>
            </a:prstTxWarp>
          </a:bodyPr>
          <a:lstStyle>
            <a:lvl1pPr algn="r" defTabSz="916897">
              <a:defRPr sz="1100">
                <a:latin typeface="Arial" charset="0"/>
                <a:ea typeface="ＭＳ Ｐゴシック" charset="-128"/>
                <a:cs typeface="ＭＳ Ｐゴシック" charset="-128"/>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1166813" y="692150"/>
            <a:ext cx="4616450" cy="34639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3237" name="Rectangle 5"/>
          <p:cNvSpPr>
            <a:spLocks noGrp="1" noChangeArrowheads="1"/>
          </p:cNvSpPr>
          <p:nvPr>
            <p:ph type="body" sz="quarter" idx="3"/>
          </p:nvPr>
        </p:nvSpPr>
        <p:spPr bwMode="auto">
          <a:xfrm>
            <a:off x="928688" y="4387850"/>
            <a:ext cx="5092700" cy="4156075"/>
          </a:xfrm>
          <a:prstGeom prst="rect">
            <a:avLst/>
          </a:prstGeom>
          <a:noFill/>
          <a:ln w="9525">
            <a:noFill/>
            <a:miter lim="800000"/>
            <a:headEnd/>
            <a:tailEnd/>
          </a:ln>
        </p:spPr>
        <p:txBody>
          <a:bodyPr vert="horz" wrap="square" lIns="91726" tIns="45864" rIns="91726" bIns="4586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23238" name="Rectangle 6"/>
          <p:cNvSpPr>
            <a:spLocks noGrp="1" noChangeArrowheads="1"/>
          </p:cNvSpPr>
          <p:nvPr>
            <p:ph type="ftr" sz="quarter" idx="4"/>
          </p:nvPr>
        </p:nvSpPr>
        <p:spPr bwMode="auto">
          <a:xfrm>
            <a:off x="0" y="8774113"/>
            <a:ext cx="3011488" cy="461962"/>
          </a:xfrm>
          <a:prstGeom prst="rect">
            <a:avLst/>
          </a:prstGeom>
          <a:noFill/>
          <a:ln w="9525">
            <a:noFill/>
            <a:miter lim="800000"/>
            <a:headEnd/>
            <a:tailEnd/>
          </a:ln>
        </p:spPr>
        <p:txBody>
          <a:bodyPr vert="horz" wrap="square" lIns="91726" tIns="45864" rIns="91726" bIns="45864" numCol="1" anchor="b" anchorCtr="0" compatLnSpc="1">
            <a:prstTxWarp prst="textNoShape">
              <a:avLst/>
            </a:prstTxWarp>
          </a:bodyPr>
          <a:lstStyle>
            <a:lvl1pPr defTabSz="916897">
              <a:defRPr sz="1100">
                <a:latin typeface="Arial" charset="0"/>
                <a:ea typeface="ＭＳ Ｐゴシック" charset="-128"/>
                <a:cs typeface="ＭＳ Ｐゴシック" charset="-128"/>
              </a:defRPr>
            </a:lvl1pPr>
          </a:lstStyle>
          <a:p>
            <a:pPr>
              <a:defRPr/>
            </a:pPr>
            <a:endParaRPr lang="en-US"/>
          </a:p>
        </p:txBody>
      </p:sp>
      <p:sp>
        <p:nvSpPr>
          <p:cNvPr id="223239" name="Rectangle 7"/>
          <p:cNvSpPr>
            <a:spLocks noGrp="1" noChangeArrowheads="1"/>
          </p:cNvSpPr>
          <p:nvPr>
            <p:ph type="sldNum" sz="quarter" idx="5"/>
          </p:nvPr>
        </p:nvSpPr>
        <p:spPr bwMode="auto">
          <a:xfrm>
            <a:off x="3938588" y="8774113"/>
            <a:ext cx="3011487" cy="461962"/>
          </a:xfrm>
          <a:prstGeom prst="rect">
            <a:avLst/>
          </a:prstGeom>
          <a:noFill/>
          <a:ln w="9525">
            <a:noFill/>
            <a:miter lim="800000"/>
            <a:headEnd/>
            <a:tailEnd/>
          </a:ln>
        </p:spPr>
        <p:txBody>
          <a:bodyPr vert="horz" wrap="square" lIns="91726" tIns="45864" rIns="91726" bIns="45864" numCol="1" anchor="b" anchorCtr="0" compatLnSpc="1">
            <a:prstTxWarp prst="textNoShape">
              <a:avLst/>
            </a:prstTxWarp>
          </a:bodyPr>
          <a:lstStyle>
            <a:lvl1pPr algn="r">
              <a:defRPr sz="1100" smtClean="0"/>
            </a:lvl1pPr>
          </a:lstStyle>
          <a:p>
            <a:pPr>
              <a:defRPr/>
            </a:pPr>
            <a:fld id="{46084C11-EB5B-43AB-A6A7-8846D72C33F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slideshare.net/jcedarbaum1?utm_campaign=profiletracking&amp;utm_medium=sssite&amp;utm_source=ssslideview"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slideshare.net/jcedarbaum1?utm_campaign=profiletracking&amp;utm_medium=sssite&amp;utm_source=ssslideview"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ea typeface="MS PGothic" panose="020B0600070205080204" pitchFamily="34" charset="-128"/>
              </a:defRPr>
            </a:lvl1pPr>
            <a:lvl2pPr marL="709613" indent="-273050" defTabSz="912813">
              <a:defRPr>
                <a:solidFill>
                  <a:schemeClr val="tx1"/>
                </a:solidFill>
                <a:latin typeface="Arial" panose="020B0604020202020204" pitchFamily="34" charset="0"/>
                <a:ea typeface="MS PGothic" panose="020B0600070205080204" pitchFamily="34" charset="-128"/>
              </a:defRPr>
            </a:lvl2pPr>
            <a:lvl3pPr marL="1092200" indent="-217488" defTabSz="912813">
              <a:defRPr>
                <a:solidFill>
                  <a:schemeClr val="tx1"/>
                </a:solidFill>
                <a:latin typeface="Arial" panose="020B0604020202020204" pitchFamily="34" charset="0"/>
                <a:ea typeface="MS PGothic" panose="020B0600070205080204" pitchFamily="34" charset="-128"/>
              </a:defRPr>
            </a:lvl3pPr>
            <a:lvl4pPr marL="1530350" indent="-217488" defTabSz="912813">
              <a:defRPr>
                <a:solidFill>
                  <a:schemeClr val="tx1"/>
                </a:solidFill>
                <a:latin typeface="Arial" panose="020B0604020202020204" pitchFamily="34" charset="0"/>
                <a:ea typeface="MS PGothic" panose="020B0600070205080204" pitchFamily="34" charset="-128"/>
              </a:defRPr>
            </a:lvl4pPr>
            <a:lvl5pPr marL="1968500" indent="-217488" defTabSz="912813">
              <a:defRPr>
                <a:solidFill>
                  <a:schemeClr val="tx1"/>
                </a:solidFill>
                <a:latin typeface="Arial" panose="020B0604020202020204" pitchFamily="34" charset="0"/>
                <a:ea typeface="MS PGothic" panose="020B0600070205080204" pitchFamily="34" charset="-128"/>
              </a:defRPr>
            </a:lvl5pPr>
            <a:lvl6pPr marL="24257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8829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3401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7973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FDA69E3-8019-4348-9CCA-496CB22AAD22}" type="slidenum">
              <a:rPr lang="en-US" altLang="en-US"/>
              <a:pPr/>
              <a:t>0</a:t>
            </a:fld>
            <a:endParaRPr lang="en-US" altLang="en-US"/>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The Lab 3.4 presentation gives an overview of the hands-on activity with some background information.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ea typeface="MS PGothic" panose="020B0600070205080204" pitchFamily="34" charset="-128"/>
              </a:defRPr>
            </a:lvl1pPr>
            <a:lvl2pPr marL="709613" indent="-273050" defTabSz="912813">
              <a:defRPr>
                <a:solidFill>
                  <a:schemeClr val="tx1"/>
                </a:solidFill>
                <a:latin typeface="Arial" panose="020B0604020202020204" pitchFamily="34" charset="0"/>
                <a:ea typeface="MS PGothic" panose="020B0600070205080204" pitchFamily="34" charset="-128"/>
              </a:defRPr>
            </a:lvl2pPr>
            <a:lvl3pPr marL="1092200" indent="-217488" defTabSz="912813">
              <a:defRPr>
                <a:solidFill>
                  <a:schemeClr val="tx1"/>
                </a:solidFill>
                <a:latin typeface="Arial" panose="020B0604020202020204" pitchFamily="34" charset="0"/>
                <a:ea typeface="MS PGothic" panose="020B0600070205080204" pitchFamily="34" charset="-128"/>
              </a:defRPr>
            </a:lvl3pPr>
            <a:lvl4pPr marL="1530350" indent="-217488" defTabSz="912813">
              <a:defRPr>
                <a:solidFill>
                  <a:schemeClr val="tx1"/>
                </a:solidFill>
                <a:latin typeface="Arial" panose="020B0604020202020204" pitchFamily="34" charset="0"/>
                <a:ea typeface="MS PGothic" panose="020B0600070205080204" pitchFamily="34" charset="-128"/>
              </a:defRPr>
            </a:lvl4pPr>
            <a:lvl5pPr marL="1968500" indent="-217488" defTabSz="912813">
              <a:defRPr>
                <a:solidFill>
                  <a:schemeClr val="tx1"/>
                </a:solidFill>
                <a:latin typeface="Arial" panose="020B0604020202020204" pitchFamily="34" charset="0"/>
                <a:ea typeface="MS PGothic" panose="020B0600070205080204" pitchFamily="34" charset="-128"/>
              </a:defRPr>
            </a:lvl5pPr>
            <a:lvl6pPr marL="24257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8829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3401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7973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CEBB620-1EBA-40E5-9891-C1C8EBC9CB5B}" type="slidenum">
              <a:rPr lang="en-US" altLang="en-US"/>
              <a:pPr/>
              <a:t>1</a:t>
            </a:fld>
            <a:endParaRPr lang="en-US" altLang="en-US"/>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anose="020B0604020202020204" pitchFamily="34" charset="0"/>
              </a:rPr>
              <a:t>Photo: Lisa-</a:t>
            </a:r>
            <a:r>
              <a:rPr lang="en-US" altLang="en-US" dirty="0" err="1" smtClean="0">
                <a:latin typeface="Arial" panose="020B0604020202020204" pitchFamily="34" charset="0"/>
              </a:rPr>
              <a:t>Hiruki</a:t>
            </a:r>
            <a:r>
              <a:rPr lang="en-US" altLang="en-US" dirty="0" smtClean="0">
                <a:latin typeface="Arial" panose="020B0604020202020204" pitchFamily="34" charset="0"/>
              </a:rPr>
              <a:t> Raring, NOAA/AFSC</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6" tIns="45864" rIns="91726" bIns="45864" anchor="b"/>
          <a:lstStyle>
            <a:lvl1pPr defTabSz="954088">
              <a:defRPr>
                <a:solidFill>
                  <a:schemeClr val="tx1"/>
                </a:solidFill>
                <a:latin typeface="Arial" panose="020B0604020202020204" pitchFamily="34" charset="0"/>
                <a:ea typeface="MS PGothic" panose="020B0600070205080204" pitchFamily="34" charset="-128"/>
              </a:defRPr>
            </a:lvl1pPr>
            <a:lvl2pPr marL="742950" indent="-285750" defTabSz="954088">
              <a:defRPr>
                <a:solidFill>
                  <a:schemeClr val="tx1"/>
                </a:solidFill>
                <a:latin typeface="Arial" panose="020B0604020202020204" pitchFamily="34" charset="0"/>
                <a:ea typeface="MS PGothic" panose="020B0600070205080204" pitchFamily="34" charset="-128"/>
              </a:defRPr>
            </a:lvl2pPr>
            <a:lvl3pPr marL="1143000" indent="-228600" defTabSz="954088">
              <a:defRPr>
                <a:solidFill>
                  <a:schemeClr val="tx1"/>
                </a:solidFill>
                <a:latin typeface="Arial" panose="020B0604020202020204" pitchFamily="34" charset="0"/>
                <a:ea typeface="MS PGothic" panose="020B0600070205080204" pitchFamily="34" charset="-128"/>
              </a:defRPr>
            </a:lvl3pPr>
            <a:lvl4pPr marL="1600200" indent="-228600" defTabSz="954088">
              <a:defRPr>
                <a:solidFill>
                  <a:schemeClr val="tx1"/>
                </a:solidFill>
                <a:latin typeface="Arial" panose="020B0604020202020204" pitchFamily="34" charset="0"/>
                <a:ea typeface="MS PGothic" panose="020B0600070205080204" pitchFamily="34" charset="-128"/>
              </a:defRPr>
            </a:lvl4pPr>
            <a:lvl5pPr marL="2057400" indent="-228600" defTabSz="954088">
              <a:defRPr>
                <a:solidFill>
                  <a:schemeClr val="tx1"/>
                </a:solidFill>
                <a:latin typeface="Arial" panose="020B0604020202020204" pitchFamily="34" charset="0"/>
                <a:ea typeface="MS PGothic" panose="020B0600070205080204" pitchFamily="34" charset="-128"/>
              </a:defRPr>
            </a:lvl5pPr>
            <a:lvl6pPr marL="25146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373B32DB-7C74-4FAA-9093-02F910DA00C1}" type="slidenum">
              <a:rPr lang="en-US" altLang="en-US" sz="1100"/>
              <a:pPr algn="r"/>
              <a:t>2</a:t>
            </a:fld>
            <a:endParaRPr lang="en-US" altLang="en-US" sz="11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r>
              <a:rPr lang="en-US" dirty="0" smtClean="0"/>
              <a:t>The Pribilof Island/Eastern Pacific stock of northern fur seals was listed as depleted under the Marine Mammal Protection Act in 1988 due to a population decline of more than 50% since the 1950s.</a:t>
            </a:r>
          </a:p>
          <a:p>
            <a:pPr rtl="0"/>
            <a:endParaRPr lang="en-US" dirty="0" smtClean="0"/>
          </a:p>
          <a:p>
            <a:pPr rtl="0"/>
            <a:r>
              <a:rPr lang="en-US" dirty="0" smtClean="0"/>
              <a:t>Source: NOAA Fisheries, http://www.fisheries.noaa.gov/pr/species/mammals/seals/northern-fur-seal.html</a:t>
            </a:r>
          </a:p>
          <a:p>
            <a:pPr rtl="0"/>
            <a:endParaRPr lang="en-US" dirty="0" smtClean="0"/>
          </a:p>
          <a:p>
            <a:pPr rtl="0"/>
            <a:r>
              <a:rPr lang="en-US" dirty="0" smtClean="0"/>
              <a:t>Photo: Rolf Ream, NOAA/AFSC/MML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6" tIns="45864" rIns="91726" bIns="45864" anchor="b"/>
          <a:lstStyle>
            <a:lvl1pPr defTabSz="954088">
              <a:defRPr>
                <a:solidFill>
                  <a:schemeClr val="tx1"/>
                </a:solidFill>
                <a:latin typeface="Arial" panose="020B0604020202020204" pitchFamily="34" charset="0"/>
                <a:ea typeface="MS PGothic" panose="020B0600070205080204" pitchFamily="34" charset="-128"/>
              </a:defRPr>
            </a:lvl1pPr>
            <a:lvl2pPr marL="742950" indent="-285750" defTabSz="954088">
              <a:defRPr>
                <a:solidFill>
                  <a:schemeClr val="tx1"/>
                </a:solidFill>
                <a:latin typeface="Arial" panose="020B0604020202020204" pitchFamily="34" charset="0"/>
                <a:ea typeface="MS PGothic" panose="020B0600070205080204" pitchFamily="34" charset="-128"/>
              </a:defRPr>
            </a:lvl2pPr>
            <a:lvl3pPr marL="1143000" indent="-228600" defTabSz="954088">
              <a:defRPr>
                <a:solidFill>
                  <a:schemeClr val="tx1"/>
                </a:solidFill>
                <a:latin typeface="Arial" panose="020B0604020202020204" pitchFamily="34" charset="0"/>
                <a:ea typeface="MS PGothic" panose="020B0600070205080204" pitchFamily="34" charset="-128"/>
              </a:defRPr>
            </a:lvl3pPr>
            <a:lvl4pPr marL="1600200" indent="-228600" defTabSz="954088">
              <a:defRPr>
                <a:solidFill>
                  <a:schemeClr val="tx1"/>
                </a:solidFill>
                <a:latin typeface="Arial" panose="020B0604020202020204" pitchFamily="34" charset="0"/>
                <a:ea typeface="MS PGothic" panose="020B0600070205080204" pitchFamily="34" charset="-128"/>
              </a:defRPr>
            </a:lvl4pPr>
            <a:lvl5pPr marL="2057400" indent="-228600" defTabSz="954088">
              <a:defRPr>
                <a:solidFill>
                  <a:schemeClr val="tx1"/>
                </a:solidFill>
                <a:latin typeface="Arial" panose="020B0604020202020204" pitchFamily="34" charset="0"/>
                <a:ea typeface="MS PGothic" panose="020B0600070205080204" pitchFamily="34" charset="-128"/>
              </a:defRPr>
            </a:lvl5pPr>
            <a:lvl6pPr marL="25146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E387A9A0-76A8-44A3-964F-150BC70E57CC}" type="slidenum">
              <a:rPr lang="en-US" altLang="en-US" sz="1100"/>
              <a:pPr algn="r"/>
              <a:t>3</a:t>
            </a:fld>
            <a:endParaRPr lang="en-US" altLang="en-US" sz="11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rtl="0"/>
            <a:r>
              <a:rPr lang="en-US" dirty="0" smtClean="0"/>
              <a:t>DNA (deoxyribonucleic acid) is the material that carries all the information about how a living thing will look and function. </a:t>
            </a:r>
          </a:p>
          <a:p>
            <a:pPr rtl="0"/>
            <a:endParaRPr lang="en-US" dirty="0" smtClean="0"/>
          </a:p>
          <a:p>
            <a:pPr rtl="0"/>
            <a:r>
              <a:rPr lang="en-US" dirty="0" smtClean="0"/>
              <a:t>For instance, DNA in humans determines such things as what color the eyes are, and how different organs (like heart, lungs, liver) work. Each piece of information is carried on a different section of the DNA. These sections are called genes.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6" tIns="45864" rIns="91726" bIns="45864" anchor="b"/>
          <a:lstStyle>
            <a:lvl1pPr defTabSz="954088">
              <a:defRPr>
                <a:solidFill>
                  <a:schemeClr val="tx1"/>
                </a:solidFill>
                <a:latin typeface="Arial" charset="0"/>
                <a:ea typeface="MS PGothic" pitchFamily="34" charset="-128"/>
              </a:defRPr>
            </a:lvl1pPr>
            <a:lvl2pPr marL="742950" indent="-285750" defTabSz="954088">
              <a:defRPr>
                <a:solidFill>
                  <a:schemeClr val="tx1"/>
                </a:solidFill>
                <a:latin typeface="Arial" charset="0"/>
                <a:ea typeface="MS PGothic" pitchFamily="34" charset="-128"/>
              </a:defRPr>
            </a:lvl2pPr>
            <a:lvl3pPr marL="1143000" indent="-228600" defTabSz="954088">
              <a:defRPr>
                <a:solidFill>
                  <a:schemeClr val="tx1"/>
                </a:solidFill>
                <a:latin typeface="Arial" charset="0"/>
                <a:ea typeface="MS PGothic" pitchFamily="34" charset="-128"/>
              </a:defRPr>
            </a:lvl3pPr>
            <a:lvl4pPr marL="1600200" indent="-228600" defTabSz="954088">
              <a:defRPr>
                <a:solidFill>
                  <a:schemeClr val="tx1"/>
                </a:solidFill>
                <a:latin typeface="Arial" charset="0"/>
                <a:ea typeface="MS PGothic" pitchFamily="34" charset="-128"/>
              </a:defRPr>
            </a:lvl4pPr>
            <a:lvl5pPr marL="2057400" indent="-228600" defTabSz="954088">
              <a:defRPr>
                <a:solidFill>
                  <a:schemeClr val="tx1"/>
                </a:solidFill>
                <a:latin typeface="Arial" charset="0"/>
                <a:ea typeface="MS PGothic" pitchFamily="34" charset="-128"/>
              </a:defRPr>
            </a:lvl5pPr>
            <a:lvl6pPr marL="2514600" indent="-228600" defTabSz="954088"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954088"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954088"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954088" eaLnBrk="0" fontAlgn="base" hangingPunct="0">
              <a:spcBef>
                <a:spcPct val="0"/>
              </a:spcBef>
              <a:spcAft>
                <a:spcPct val="0"/>
              </a:spcAft>
              <a:defRPr>
                <a:solidFill>
                  <a:schemeClr val="tx1"/>
                </a:solidFill>
                <a:latin typeface="Arial" charset="0"/>
                <a:ea typeface="MS PGothic" pitchFamily="34" charset="-128"/>
              </a:defRPr>
            </a:lvl9pPr>
          </a:lstStyle>
          <a:p>
            <a:pPr algn="r"/>
            <a:fld id="{8EDA62EA-BBD7-4FCE-9B48-30F9CBFF337B}" type="slidenum">
              <a:rPr lang="en-US" altLang="en-US" sz="1100"/>
              <a:pPr algn="r"/>
              <a:t>4</a:t>
            </a:fld>
            <a:endParaRPr lang="en-US" altLang="en-US" sz="11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Each piece of information is carried on a different section of the DNA. These sections are called genes.</a:t>
            </a:r>
          </a:p>
          <a:p>
            <a:endParaRPr lang="en-US" altLang="en-US" dirty="0" smtClean="0"/>
          </a:p>
          <a:p>
            <a:r>
              <a:rPr lang="en-US" altLang="en-US" dirty="0" smtClean="0"/>
              <a:t>Resources</a:t>
            </a:r>
            <a:r>
              <a:rPr lang="en-US" altLang="en-US" dirty="0" smtClean="0"/>
              <a:t>: </a:t>
            </a:r>
          </a:p>
          <a:p>
            <a:r>
              <a:rPr lang="en-US" altLang="en-US" dirty="0" smtClean="0"/>
              <a:t>Genome</a:t>
            </a:r>
            <a:r>
              <a:rPr lang="en-US" altLang="en-US" baseline="0" dirty="0" smtClean="0"/>
              <a:t> </a:t>
            </a:r>
            <a:r>
              <a:rPr lang="en-US" altLang="en-US" dirty="0" smtClean="0"/>
              <a:t>Unlocking Life’s Code video (https://unlockinglifescode.org/media/animations/659#660)</a:t>
            </a:r>
          </a:p>
          <a:p>
            <a:r>
              <a:rPr lang="en-US" altLang="en-US" dirty="0" err="1" smtClean="0"/>
              <a:t>GeneEd</a:t>
            </a:r>
            <a:r>
              <a:rPr lang="en-US" altLang="en-US" baseline="0" dirty="0" smtClean="0"/>
              <a:t> Genetics, Education, Discovery (https://geneed.nlm.nih.gov/topic_subtopic.php?tid=15&amp;sid=17)</a:t>
            </a:r>
          </a:p>
          <a:p>
            <a:r>
              <a:rPr lang="en-US" altLang="en-US" baseline="0" dirty="0" smtClean="0"/>
              <a:t>NIH National Human Genome Research Institute Talking Glossary of Genetic Terms (https://www.genome.gov/glossary/index.cfm)</a:t>
            </a:r>
          </a:p>
          <a:p>
            <a:pPr marL="171450" indent="-171450">
              <a:buFont typeface="Arial" panose="020B0604020202020204" pitchFamily="34" charset="0"/>
              <a:buChar char="•"/>
            </a:pPr>
            <a:r>
              <a:rPr lang="en-US" altLang="en-US" baseline="0" dirty="0" smtClean="0"/>
              <a:t>Chromosome: https://www.genome.gov/glossary/index.cfm?id=33</a:t>
            </a:r>
          </a:p>
          <a:p>
            <a:pPr marL="171450" indent="-171450">
              <a:buFont typeface="Arial" panose="020B0604020202020204" pitchFamily="34" charset="0"/>
              <a:buChar char="•"/>
            </a:pPr>
            <a:r>
              <a:rPr lang="en-US" altLang="en-US" baseline="0" dirty="0" smtClean="0"/>
              <a:t>Gene: https://www.genome.gov/glossary/index.cfm?id=70</a:t>
            </a:r>
          </a:p>
          <a:p>
            <a:pPr marL="171450" indent="-171450">
              <a:buFont typeface="Arial" panose="020B0604020202020204" pitchFamily="34" charset="0"/>
              <a:buChar char="•"/>
            </a:pPr>
            <a:r>
              <a:rPr lang="en-US" altLang="en-US" baseline="0" dirty="0" smtClean="0"/>
              <a:t>DNA: https://www.genome.gov/glossary/index.cfm?id=48</a:t>
            </a:r>
          </a:p>
          <a:p>
            <a:pPr marL="171450" indent="-171450">
              <a:buFont typeface="Arial" panose="020B0604020202020204" pitchFamily="34" charset="0"/>
              <a:buChar char="•"/>
            </a:pPr>
            <a:r>
              <a:rPr lang="en-US" altLang="en-US" baseline="0" dirty="0" smtClean="0"/>
              <a:t>Locus: https://www.genome.gov/glossary/index.cfm?id=116</a:t>
            </a:r>
          </a:p>
          <a:p>
            <a:pPr marL="171450" indent="-171450">
              <a:buFont typeface="Arial" panose="020B0604020202020204" pitchFamily="34" charset="0"/>
              <a:buChar char="•"/>
            </a:pPr>
            <a:r>
              <a:rPr lang="en-US" altLang="en-US" baseline="0" dirty="0" smtClean="0"/>
              <a:t>Allele: https://www.genome.gov/glossary/index.cfm?id=4</a:t>
            </a:r>
          </a:p>
          <a:p>
            <a:r>
              <a:rPr lang="en-US" altLang="en-US" dirty="0" smtClean="0"/>
              <a:t>DNA Learning</a:t>
            </a:r>
            <a:r>
              <a:rPr lang="en-US" altLang="en-US" baseline="0" dirty="0" smtClean="0"/>
              <a:t> Center (https://www.dnalc.org/)</a:t>
            </a:r>
          </a:p>
          <a:p>
            <a:endParaRPr lang="en-US" alt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Image Source:</a:t>
            </a:r>
            <a:r>
              <a:rPr lang="en-US" altLang="en-US" baseline="0" dirty="0" smtClean="0"/>
              <a:t> </a:t>
            </a:r>
            <a:r>
              <a:rPr lang="en-US" sz="1200" b="0" i="0" kern="1200" dirty="0" smtClean="0">
                <a:solidFill>
                  <a:schemeClr val="tx1"/>
                </a:solidFill>
                <a:effectLst/>
                <a:latin typeface="Arial" charset="0"/>
                <a:ea typeface="MS PGothic" panose="020B0600070205080204" pitchFamily="34" charset="-128"/>
                <a:cs typeface="ＭＳ Ｐゴシック" charset="-128"/>
              </a:rPr>
              <a:t>IB Biology 3.1 Slides: Genes, </a:t>
            </a:r>
            <a:r>
              <a:rPr lang="en-US" dirty="0" smtClean="0">
                <a:effectLst/>
              </a:rPr>
              <a:t>slide 6</a:t>
            </a:r>
            <a:endParaRPr lang="en-US" sz="1200" b="0" i="0" kern="1200" dirty="0" smtClean="0">
              <a:solidFill>
                <a:schemeClr val="tx1"/>
              </a:solidFill>
              <a:effectLst/>
              <a:latin typeface="Arial" charset="0"/>
              <a:ea typeface="MS PGothic" panose="020B0600070205080204" pitchFamily="34" charset="-128"/>
              <a:cs typeface="ＭＳ Ｐゴシック" charset="-128"/>
            </a:endParaRPr>
          </a:p>
          <a:p>
            <a:r>
              <a:rPr lang="en-US" sz="1200" b="0" i="0" u="none" strike="noStrike" kern="1200" dirty="0" smtClean="0">
                <a:solidFill>
                  <a:schemeClr val="tx1"/>
                </a:solidFill>
                <a:effectLst/>
                <a:latin typeface="Arial" charset="0"/>
                <a:ea typeface="MS PGothic" panose="020B0600070205080204" pitchFamily="34" charset="-128"/>
                <a:cs typeface="ＭＳ Ｐゴシック" charset="-128"/>
                <a:hlinkClick r:id="rId3" tooltip="jcedarbaum1"/>
              </a:rPr>
              <a:t>Jacob </a:t>
            </a:r>
            <a:r>
              <a:rPr lang="en-US" sz="1200" b="0" i="0" u="none" strike="noStrike" kern="1200" dirty="0" err="1" smtClean="0">
                <a:solidFill>
                  <a:schemeClr val="tx1"/>
                </a:solidFill>
                <a:effectLst/>
                <a:latin typeface="Arial" charset="0"/>
                <a:ea typeface="MS PGothic" panose="020B0600070205080204" pitchFamily="34" charset="-128"/>
                <a:cs typeface="ＭＳ Ｐゴシック" charset="-128"/>
                <a:hlinkClick r:id="rId3" tooltip="jcedarbaum1"/>
              </a:rPr>
              <a:t>Cedarbaum</a:t>
            </a:r>
            <a:r>
              <a:rPr lang="en-US" sz="1200" b="0" i="0" u="none" strike="noStrike" kern="1200" dirty="0" smtClean="0">
                <a:solidFill>
                  <a:schemeClr val="tx1"/>
                </a:solidFill>
                <a:effectLst/>
                <a:latin typeface="Arial" charset="0"/>
                <a:ea typeface="MS PGothic" panose="020B0600070205080204" pitchFamily="34" charset="-128"/>
                <a:cs typeface="ＭＳ Ｐゴシック" charset="-128"/>
              </a:rPr>
              <a:t>,</a:t>
            </a:r>
            <a:r>
              <a:rPr lang="en-US" sz="1200" b="0" i="0" u="none" strike="noStrike" kern="1200" baseline="0" dirty="0" smtClean="0">
                <a:solidFill>
                  <a:schemeClr val="tx1"/>
                </a:solidFill>
                <a:effectLst/>
                <a:latin typeface="Arial" charset="0"/>
                <a:ea typeface="MS PGothic" panose="020B0600070205080204" pitchFamily="34" charset="-128"/>
                <a:cs typeface="ＭＳ Ｐゴシック" charset="-128"/>
              </a:rPr>
              <a:t> </a:t>
            </a:r>
            <a:r>
              <a:rPr lang="en-US" dirty="0" smtClean="0"/>
              <a:t>Teacher</a:t>
            </a:r>
            <a:r>
              <a:rPr lang="en-US" sz="1200" b="0" i="0" kern="1200" dirty="0" smtClean="0">
                <a:solidFill>
                  <a:schemeClr val="tx1"/>
                </a:solidFill>
                <a:effectLst/>
                <a:latin typeface="Arial" charset="0"/>
                <a:ea typeface="MS PGothic" panose="020B0600070205080204" pitchFamily="34" charset="-128"/>
                <a:cs typeface="ＭＳ Ｐゴシック" charset="-128"/>
              </a:rPr>
              <a:t> </a:t>
            </a:r>
            <a:r>
              <a:rPr lang="en-US" dirty="0" smtClean="0"/>
              <a:t>at </a:t>
            </a:r>
            <a:r>
              <a:rPr lang="en-US" dirty="0" smtClean="0">
                <a:effectLst/>
              </a:rPr>
              <a:t>Nicholas </a:t>
            </a:r>
            <a:r>
              <a:rPr lang="en-US" dirty="0" err="1" smtClean="0">
                <a:effectLst/>
              </a:rPr>
              <a:t>Senn</a:t>
            </a:r>
            <a:r>
              <a:rPr lang="en-US" dirty="0" smtClean="0">
                <a:effectLst/>
              </a:rPr>
              <a:t> High School</a:t>
            </a:r>
          </a:p>
          <a:p>
            <a:r>
              <a:rPr lang="en-US" dirty="0" smtClean="0">
                <a:effectLst/>
              </a:rPr>
              <a:t>http://www.slideshare.net/jcedarbaum1/ib-biology-31-slides-genes</a:t>
            </a:r>
          </a:p>
          <a:p>
            <a:r>
              <a:rPr lang="en-US" dirty="0" smtClean="0">
                <a:effectLst/>
              </a:rPr>
              <a:t>Original</a:t>
            </a:r>
            <a:r>
              <a:rPr lang="en-US" baseline="0" dirty="0" smtClean="0">
                <a:effectLst/>
              </a:rPr>
              <a:t> image from http://</a:t>
            </a:r>
            <a:r>
              <a:rPr lang="en-US" baseline="0" dirty="0" smtClean="0">
                <a:effectLst/>
              </a:rPr>
              <a:t>www.ornl.gov/sci/techresources/Human_Genome/posters/chromosome/chooser.shtml</a:t>
            </a:r>
            <a:endParaRPr lang="en-US" dirty="0" smtClean="0">
              <a:effectLst/>
            </a:endParaRPr>
          </a:p>
        </p:txBody>
      </p:sp>
    </p:spTree>
    <p:extLst>
      <p:ext uri="{BB962C8B-B14F-4D97-AF65-F5344CB8AC3E}">
        <p14:creationId xmlns:p14="http://schemas.microsoft.com/office/powerpoint/2010/main" val="27161619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6" tIns="45864" rIns="91726" bIns="45864" anchor="b"/>
          <a:lstStyle>
            <a:lvl1pPr defTabSz="954088">
              <a:defRPr>
                <a:solidFill>
                  <a:schemeClr val="tx1"/>
                </a:solidFill>
                <a:latin typeface="Arial" charset="0"/>
                <a:ea typeface="MS PGothic" pitchFamily="34" charset="-128"/>
              </a:defRPr>
            </a:lvl1pPr>
            <a:lvl2pPr marL="742950" indent="-285750" defTabSz="954088">
              <a:defRPr>
                <a:solidFill>
                  <a:schemeClr val="tx1"/>
                </a:solidFill>
                <a:latin typeface="Arial" charset="0"/>
                <a:ea typeface="MS PGothic" pitchFamily="34" charset="-128"/>
              </a:defRPr>
            </a:lvl2pPr>
            <a:lvl3pPr marL="1143000" indent="-228600" defTabSz="954088">
              <a:defRPr>
                <a:solidFill>
                  <a:schemeClr val="tx1"/>
                </a:solidFill>
                <a:latin typeface="Arial" charset="0"/>
                <a:ea typeface="MS PGothic" pitchFamily="34" charset="-128"/>
              </a:defRPr>
            </a:lvl3pPr>
            <a:lvl4pPr marL="1600200" indent="-228600" defTabSz="954088">
              <a:defRPr>
                <a:solidFill>
                  <a:schemeClr val="tx1"/>
                </a:solidFill>
                <a:latin typeface="Arial" charset="0"/>
                <a:ea typeface="MS PGothic" pitchFamily="34" charset="-128"/>
              </a:defRPr>
            </a:lvl4pPr>
            <a:lvl5pPr marL="2057400" indent="-228600" defTabSz="954088">
              <a:defRPr>
                <a:solidFill>
                  <a:schemeClr val="tx1"/>
                </a:solidFill>
                <a:latin typeface="Arial" charset="0"/>
                <a:ea typeface="MS PGothic" pitchFamily="34" charset="-128"/>
              </a:defRPr>
            </a:lvl5pPr>
            <a:lvl6pPr marL="2514600" indent="-228600" defTabSz="954088" eaLnBrk="0" fontAlgn="base" hangingPunct="0">
              <a:spcBef>
                <a:spcPct val="0"/>
              </a:spcBef>
              <a:spcAft>
                <a:spcPct val="0"/>
              </a:spcAft>
              <a:defRPr>
                <a:solidFill>
                  <a:schemeClr val="tx1"/>
                </a:solidFill>
                <a:latin typeface="Arial" charset="0"/>
                <a:ea typeface="MS PGothic" pitchFamily="34" charset="-128"/>
              </a:defRPr>
            </a:lvl6pPr>
            <a:lvl7pPr marL="2971800" indent="-228600" defTabSz="954088" eaLnBrk="0" fontAlgn="base" hangingPunct="0">
              <a:spcBef>
                <a:spcPct val="0"/>
              </a:spcBef>
              <a:spcAft>
                <a:spcPct val="0"/>
              </a:spcAft>
              <a:defRPr>
                <a:solidFill>
                  <a:schemeClr val="tx1"/>
                </a:solidFill>
                <a:latin typeface="Arial" charset="0"/>
                <a:ea typeface="MS PGothic" pitchFamily="34" charset="-128"/>
              </a:defRPr>
            </a:lvl7pPr>
            <a:lvl8pPr marL="3429000" indent="-228600" defTabSz="954088" eaLnBrk="0" fontAlgn="base" hangingPunct="0">
              <a:spcBef>
                <a:spcPct val="0"/>
              </a:spcBef>
              <a:spcAft>
                <a:spcPct val="0"/>
              </a:spcAft>
              <a:defRPr>
                <a:solidFill>
                  <a:schemeClr val="tx1"/>
                </a:solidFill>
                <a:latin typeface="Arial" charset="0"/>
                <a:ea typeface="MS PGothic" pitchFamily="34" charset="-128"/>
              </a:defRPr>
            </a:lvl8pPr>
            <a:lvl9pPr marL="3886200" indent="-228600" defTabSz="954088" eaLnBrk="0" fontAlgn="base" hangingPunct="0">
              <a:spcBef>
                <a:spcPct val="0"/>
              </a:spcBef>
              <a:spcAft>
                <a:spcPct val="0"/>
              </a:spcAft>
              <a:defRPr>
                <a:solidFill>
                  <a:schemeClr val="tx1"/>
                </a:solidFill>
                <a:latin typeface="Arial" charset="0"/>
                <a:ea typeface="MS PGothic" pitchFamily="34" charset="-128"/>
              </a:defRPr>
            </a:lvl9pPr>
          </a:lstStyle>
          <a:p>
            <a:pPr algn="r"/>
            <a:fld id="{8EDA62EA-BBD7-4FCE-9B48-30F9CBFF337B}" type="slidenum">
              <a:rPr lang="en-US" altLang="en-US" sz="1100"/>
              <a:pPr algn="r"/>
              <a:t>5</a:t>
            </a:fld>
            <a:endParaRPr lang="en-US" altLang="en-US" sz="11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Resources: </a:t>
            </a:r>
          </a:p>
          <a:p>
            <a:pPr marL="0" marR="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Slide Share: </a:t>
            </a:r>
            <a:r>
              <a:rPr lang="en-US" sz="1200" b="0" i="0" u="none" strike="noStrike" kern="1200" dirty="0" smtClean="0">
                <a:solidFill>
                  <a:schemeClr val="tx1"/>
                </a:solidFill>
                <a:effectLst/>
                <a:latin typeface="Arial" charset="0"/>
                <a:ea typeface="MS PGothic" panose="020B0600070205080204" pitchFamily="34" charset="-128"/>
                <a:cs typeface="ＭＳ Ｐゴシック" charset="-128"/>
                <a:hlinkClick r:id="rId3" tooltip="jcedarbaum1"/>
              </a:rPr>
              <a:t/>
            </a:r>
            <a:br>
              <a:rPr lang="en-US" sz="1200" b="0" i="0" u="none" strike="noStrike" kern="1200" dirty="0" smtClean="0">
                <a:solidFill>
                  <a:schemeClr val="tx1"/>
                </a:solidFill>
                <a:effectLst/>
                <a:latin typeface="Arial" charset="0"/>
                <a:ea typeface="MS PGothic" panose="020B0600070205080204" pitchFamily="34" charset="-128"/>
                <a:cs typeface="ＭＳ Ｐゴシック" charset="-128"/>
                <a:hlinkClick r:id="rId3" tooltip="jcedarbaum1"/>
              </a:rPr>
            </a:br>
            <a:r>
              <a:rPr lang="en-US" sz="1200" b="0" i="0" kern="1200" dirty="0" smtClean="0">
                <a:solidFill>
                  <a:schemeClr val="tx1"/>
                </a:solidFill>
                <a:effectLst/>
                <a:latin typeface="Arial" charset="0"/>
                <a:ea typeface="MS PGothic" panose="020B0600070205080204" pitchFamily="34" charset="-128"/>
                <a:cs typeface="ＭＳ Ｐゴシック" charset="-128"/>
              </a:rPr>
              <a:t>IB Biology 3.1 Slides: Genes, </a:t>
            </a:r>
            <a:r>
              <a:rPr lang="en-US" dirty="0" smtClean="0">
                <a:effectLst/>
              </a:rPr>
              <a:t>slides 3 and 6</a:t>
            </a:r>
            <a:endParaRPr lang="en-US" sz="1200" b="0" i="0" kern="1200" dirty="0" smtClean="0">
              <a:solidFill>
                <a:schemeClr val="tx1"/>
              </a:solidFill>
              <a:effectLst/>
              <a:latin typeface="Arial" charset="0"/>
              <a:ea typeface="MS PGothic" panose="020B0600070205080204" pitchFamily="34" charset="-128"/>
              <a:cs typeface="ＭＳ Ｐゴシック" charset="-128"/>
            </a:endParaRPr>
          </a:p>
          <a:p>
            <a:r>
              <a:rPr lang="en-US" sz="1200" b="0" i="0" u="none" strike="noStrike" kern="1200" dirty="0" smtClean="0">
                <a:solidFill>
                  <a:schemeClr val="tx1"/>
                </a:solidFill>
                <a:effectLst/>
                <a:latin typeface="Arial" charset="0"/>
                <a:ea typeface="MS PGothic" panose="020B0600070205080204" pitchFamily="34" charset="-128"/>
                <a:cs typeface="ＭＳ Ｐゴシック" charset="-128"/>
                <a:hlinkClick r:id="rId3" tooltip="jcedarbaum1"/>
              </a:rPr>
              <a:t>Jacob </a:t>
            </a:r>
            <a:r>
              <a:rPr lang="en-US" sz="1200" b="0" i="0" u="none" strike="noStrike" kern="1200" dirty="0" err="1" smtClean="0">
                <a:solidFill>
                  <a:schemeClr val="tx1"/>
                </a:solidFill>
                <a:effectLst/>
                <a:latin typeface="Arial" charset="0"/>
                <a:ea typeface="MS PGothic" panose="020B0600070205080204" pitchFamily="34" charset="-128"/>
                <a:cs typeface="ＭＳ Ｐゴシック" charset="-128"/>
                <a:hlinkClick r:id="rId3" tooltip="jcedarbaum1"/>
              </a:rPr>
              <a:t>Cedarbaum</a:t>
            </a:r>
            <a:r>
              <a:rPr lang="en-US" sz="1200" b="0" i="0" u="none" strike="noStrike" kern="1200" dirty="0" smtClean="0">
                <a:solidFill>
                  <a:schemeClr val="tx1"/>
                </a:solidFill>
                <a:effectLst/>
                <a:latin typeface="Arial" charset="0"/>
                <a:ea typeface="MS PGothic" panose="020B0600070205080204" pitchFamily="34" charset="-128"/>
                <a:cs typeface="ＭＳ Ｐゴシック" charset="-128"/>
              </a:rPr>
              <a:t>,</a:t>
            </a:r>
            <a:r>
              <a:rPr lang="en-US" sz="1200" b="0" i="0" u="none" strike="noStrike" kern="1200" baseline="0" dirty="0" smtClean="0">
                <a:solidFill>
                  <a:schemeClr val="tx1"/>
                </a:solidFill>
                <a:effectLst/>
                <a:latin typeface="Arial" charset="0"/>
                <a:ea typeface="MS PGothic" panose="020B0600070205080204" pitchFamily="34" charset="-128"/>
                <a:cs typeface="ＭＳ Ｐゴシック" charset="-128"/>
              </a:rPr>
              <a:t> </a:t>
            </a:r>
            <a:r>
              <a:rPr lang="en-US" dirty="0" smtClean="0"/>
              <a:t>Teacher</a:t>
            </a:r>
            <a:r>
              <a:rPr lang="en-US" sz="1200" b="0" i="0" kern="1200" dirty="0" smtClean="0">
                <a:solidFill>
                  <a:schemeClr val="tx1"/>
                </a:solidFill>
                <a:effectLst/>
                <a:latin typeface="Arial" charset="0"/>
                <a:ea typeface="MS PGothic" panose="020B0600070205080204" pitchFamily="34" charset="-128"/>
                <a:cs typeface="ＭＳ Ｐゴシック" charset="-128"/>
              </a:rPr>
              <a:t> </a:t>
            </a:r>
            <a:r>
              <a:rPr lang="en-US" dirty="0" smtClean="0"/>
              <a:t>at </a:t>
            </a:r>
            <a:r>
              <a:rPr lang="en-US" dirty="0" smtClean="0">
                <a:effectLst/>
              </a:rPr>
              <a:t>Nicholas </a:t>
            </a:r>
            <a:r>
              <a:rPr lang="en-US" dirty="0" err="1" smtClean="0">
                <a:effectLst/>
              </a:rPr>
              <a:t>Senn</a:t>
            </a:r>
            <a:r>
              <a:rPr lang="en-US" dirty="0" smtClean="0">
                <a:effectLst/>
              </a:rPr>
              <a:t> High School</a:t>
            </a:r>
          </a:p>
          <a:p>
            <a:r>
              <a:rPr lang="en-US" dirty="0" smtClean="0">
                <a:effectLst/>
              </a:rPr>
              <a:t>http://www.slideshare.net/jcedarbaum1/ib-biology-31-slides-genes</a:t>
            </a:r>
          </a:p>
          <a:p>
            <a:endParaRPr lang="en-US" dirty="0" smtClean="0">
              <a:effectLst/>
            </a:endParaRPr>
          </a:p>
          <a:p>
            <a:r>
              <a:rPr lang="en-US" baseline="0" dirty="0" smtClean="0">
                <a:effectLst/>
              </a:rPr>
              <a:t>Teacher Web: Alleles, posted Jan. 17, 2016</a:t>
            </a:r>
          </a:p>
          <a:p>
            <a:r>
              <a:rPr lang="en-US" baseline="0" dirty="0" smtClean="0">
                <a:effectLst/>
              </a:rPr>
              <a:t>(http://www.teacherweb.com/Blog/CA/NogalesHighSchool/mespinoza/7/default.aspx?year=2012&amp;month=1)</a:t>
            </a:r>
            <a:endParaRPr lang="en-US" dirty="0" smtClean="0">
              <a:effectLst/>
            </a:endParaRPr>
          </a:p>
        </p:txBody>
      </p:sp>
    </p:spTree>
    <p:extLst>
      <p:ext uri="{BB962C8B-B14F-4D97-AF65-F5344CB8AC3E}">
        <p14:creationId xmlns:p14="http://schemas.microsoft.com/office/powerpoint/2010/main" val="538008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DNA is inherited from parents – one copy from the mother, one copy from the father.</a:t>
            </a:r>
          </a:p>
          <a:p>
            <a:endParaRPr lang="en-US" altLang="en-US" dirty="0" smtClean="0">
              <a:latin typeface="Arial" panose="020B0604020202020204" pitchFamily="34" charset="0"/>
            </a:endParaRPr>
          </a:p>
          <a:p>
            <a:r>
              <a:rPr lang="en-US" altLang="en-US" dirty="0" smtClean="0">
                <a:latin typeface="Arial" panose="020B0604020202020204" pitchFamily="34" charset="0"/>
              </a:rPr>
              <a:t>In this way, we can use DNA to look for the parents of a northern fur seal pup</a:t>
            </a:r>
          </a:p>
          <a:p>
            <a:endParaRPr lang="en-US" altLang="en-US" dirty="0" smtClean="0">
              <a:latin typeface="Arial" panose="020B0604020202020204" pitchFamily="34" charset="0"/>
            </a:endParaRPr>
          </a:p>
          <a:p>
            <a:r>
              <a:rPr lang="en-US" altLang="en-US" dirty="0" smtClean="0">
                <a:latin typeface="Arial" panose="020B0604020202020204" pitchFamily="34" charset="0"/>
              </a:rPr>
              <a:t>We look at specific places on a gene in the DNA, called a locus, and match the genetic code at the locus to the genetic codes at the same locus on the mother’s and father’s gene in the DNA. We use several of these loci to make sure the match is correct.</a:t>
            </a: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31168B8-4994-4482-A0A3-1CA5AFEE0803}" type="slidenum">
              <a:rPr lang="en-US" altLang="en-US"/>
              <a:pPr/>
              <a:t>6</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6" tIns="45864" rIns="91726" bIns="45864" anchor="b"/>
          <a:lstStyle>
            <a:lvl1pPr defTabSz="954088">
              <a:defRPr>
                <a:solidFill>
                  <a:schemeClr val="tx1"/>
                </a:solidFill>
                <a:latin typeface="Arial" panose="020B0604020202020204" pitchFamily="34" charset="0"/>
                <a:ea typeface="MS PGothic" panose="020B0600070205080204" pitchFamily="34" charset="-128"/>
              </a:defRPr>
            </a:lvl1pPr>
            <a:lvl2pPr marL="742950" indent="-285750" defTabSz="954088">
              <a:defRPr>
                <a:solidFill>
                  <a:schemeClr val="tx1"/>
                </a:solidFill>
                <a:latin typeface="Arial" panose="020B0604020202020204" pitchFamily="34" charset="0"/>
                <a:ea typeface="MS PGothic" panose="020B0600070205080204" pitchFamily="34" charset="-128"/>
              </a:defRPr>
            </a:lvl2pPr>
            <a:lvl3pPr marL="1143000" indent="-228600" defTabSz="954088">
              <a:defRPr>
                <a:solidFill>
                  <a:schemeClr val="tx1"/>
                </a:solidFill>
                <a:latin typeface="Arial" panose="020B0604020202020204" pitchFamily="34" charset="0"/>
                <a:ea typeface="MS PGothic" panose="020B0600070205080204" pitchFamily="34" charset="-128"/>
              </a:defRPr>
            </a:lvl3pPr>
            <a:lvl4pPr marL="1600200" indent="-228600" defTabSz="954088">
              <a:defRPr>
                <a:solidFill>
                  <a:schemeClr val="tx1"/>
                </a:solidFill>
                <a:latin typeface="Arial" panose="020B0604020202020204" pitchFamily="34" charset="0"/>
                <a:ea typeface="MS PGothic" panose="020B0600070205080204" pitchFamily="34" charset="-128"/>
              </a:defRPr>
            </a:lvl4pPr>
            <a:lvl5pPr marL="2057400" indent="-228600" defTabSz="954088">
              <a:defRPr>
                <a:solidFill>
                  <a:schemeClr val="tx1"/>
                </a:solidFill>
                <a:latin typeface="Arial" panose="020B0604020202020204" pitchFamily="34" charset="0"/>
                <a:ea typeface="MS PGothic" panose="020B0600070205080204" pitchFamily="34" charset="-128"/>
              </a:defRPr>
            </a:lvl5pPr>
            <a:lvl6pPr marL="25146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5215BA67-B5CA-49A5-B5AA-15A488E1E840}" type="slidenum">
              <a:rPr lang="en-US" altLang="en-US" sz="1100"/>
              <a:pPr algn="r"/>
              <a:t>7</a:t>
            </a:fld>
            <a:endParaRPr lang="en-US" altLang="en-US" sz="1100"/>
          </a:p>
        </p:txBody>
      </p:sp>
      <p:sp>
        <p:nvSpPr>
          <p:cNvPr id="25603" name="Rectangle 2"/>
          <p:cNvSpPr>
            <a:spLocks noGrp="1" noRot="1" noChangeAspect="1" noChangeArrowheads="1" noTextEdit="1"/>
          </p:cNvSpPr>
          <p:nvPr>
            <p:ph type="sldImg"/>
          </p:nvPr>
        </p:nvSpPr>
        <p:spPr>
          <a:ln/>
        </p:spPr>
      </p:sp>
      <p:sp>
        <p:nvSpPr>
          <p:cNvPr id="3379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US" altLang="en-US" dirty="0" smtClean="0">
                <a:latin typeface="Arial" panose="020B0604020202020204" pitchFamily="34" charset="0"/>
                <a:ea typeface="ＭＳ Ｐゴシック" panose="020B0600070205080204" pitchFamily="34" charset="-128"/>
              </a:rPr>
              <a:t>Scientists can get DNA samples in many different ways – </a:t>
            </a:r>
          </a:p>
          <a:p>
            <a:pPr eaLnBrk="1" hangingPunct="1">
              <a:defRPr/>
            </a:pPr>
            <a:r>
              <a:rPr lang="en-US" altLang="en-US" dirty="0" smtClean="0">
                <a:latin typeface="Arial" panose="020B0604020202020204" pitchFamily="34" charset="0"/>
                <a:ea typeface="ＭＳ Ｐゴシック" panose="020B0600070205080204" pitchFamily="34" charset="-128"/>
              </a:rPr>
              <a:t>If the seal is not restrained (remote sampling):</a:t>
            </a:r>
          </a:p>
          <a:p>
            <a:pPr marL="171450" indent="-171450" eaLnBrk="1" hangingPunct="1">
              <a:buFontTx/>
              <a:buChar char="-"/>
              <a:defRPr/>
            </a:pPr>
            <a:r>
              <a:rPr lang="en-US" altLang="en-US" dirty="0" smtClean="0">
                <a:latin typeface="Arial" panose="020B0604020202020204" pitchFamily="34" charset="0"/>
                <a:ea typeface="ＭＳ Ｐゴシック" panose="020B0600070205080204" pitchFamily="34" charset="-128"/>
              </a:rPr>
              <a:t>Darting (using specially modified dart guns to get small tissue samples from unrestrained seals) </a:t>
            </a:r>
          </a:p>
          <a:p>
            <a:pPr marL="171450" indent="-171450" eaLnBrk="1" hangingPunct="1">
              <a:buFontTx/>
              <a:buChar char="-"/>
              <a:defRPr/>
            </a:pPr>
            <a:r>
              <a:rPr lang="en-US" altLang="en-US" dirty="0" smtClean="0">
                <a:latin typeface="Arial" panose="020B0604020202020204" pitchFamily="34" charset="0"/>
                <a:ea typeface="ＭＳ Ｐゴシック" panose="020B0600070205080204" pitchFamily="34" charset="-128"/>
              </a:rPr>
              <a:t>Feces (picking up scats from the rookery – only if you can identify which animal the scat came from)</a:t>
            </a:r>
          </a:p>
          <a:p>
            <a:pPr eaLnBrk="1" hangingPunct="1">
              <a:defRPr/>
            </a:pPr>
            <a:endParaRPr lang="en-US" altLang="en-US" dirty="0" smtClean="0">
              <a:latin typeface="Arial" panose="020B0604020202020204" pitchFamily="34" charset="0"/>
              <a:ea typeface="ＭＳ Ｐゴシック" panose="020B0600070205080204" pitchFamily="34" charset="-128"/>
            </a:endParaRPr>
          </a:p>
          <a:p>
            <a:pPr eaLnBrk="1" hangingPunct="1">
              <a:defRPr/>
            </a:pPr>
            <a:r>
              <a:rPr lang="en-US" altLang="en-US" dirty="0" smtClean="0">
                <a:latin typeface="Arial" panose="020B0604020202020204" pitchFamily="34" charset="0"/>
                <a:ea typeface="ＭＳ Ｐゴシック" panose="020B0600070205080204" pitchFamily="34" charset="-128"/>
              </a:rPr>
              <a:t>If the seal is restrained for tagging:</a:t>
            </a:r>
          </a:p>
          <a:p>
            <a:pPr marL="171450" indent="-171450" eaLnBrk="1" hangingPunct="1">
              <a:buFontTx/>
              <a:buChar char="-"/>
              <a:defRPr/>
            </a:pPr>
            <a:r>
              <a:rPr lang="en-US" altLang="en-US" dirty="0" smtClean="0">
                <a:latin typeface="Arial" panose="020B0604020202020204" pitchFamily="34" charset="0"/>
                <a:ea typeface="ＭＳ Ｐゴシック" panose="020B0600070205080204" pitchFamily="34" charset="-128"/>
              </a:rPr>
              <a:t>Blood sample – taken from femoral vein in the ankle</a:t>
            </a:r>
          </a:p>
          <a:p>
            <a:pPr marL="171450" indent="-171450" eaLnBrk="1" hangingPunct="1">
              <a:buFontTx/>
              <a:buChar char="-"/>
              <a:defRPr/>
            </a:pPr>
            <a:r>
              <a:rPr lang="en-US" altLang="en-US" dirty="0" smtClean="0">
                <a:latin typeface="Arial" panose="020B0604020202020204" pitchFamily="34" charset="0"/>
                <a:ea typeface="ＭＳ Ｐゴシック" panose="020B0600070205080204" pitchFamily="34" charset="-128"/>
              </a:rPr>
              <a:t>Tissue – can get a tissue plug from flipper when the seal is tagged with a plastic tag</a:t>
            </a:r>
          </a:p>
          <a:p>
            <a:pPr marL="171450" indent="-171450" eaLnBrk="1" hangingPunct="1">
              <a:buFontTx/>
              <a:buChar char="-"/>
              <a:defRPr/>
            </a:pPr>
            <a:r>
              <a:rPr lang="en-US" altLang="en-US" dirty="0" smtClean="0">
                <a:latin typeface="Arial" panose="020B0604020202020204" pitchFamily="34" charset="0"/>
                <a:ea typeface="ＭＳ Ｐゴシック" panose="020B0600070205080204" pitchFamily="34" charset="-128"/>
              </a:rPr>
              <a:t>Saliva </a:t>
            </a:r>
          </a:p>
          <a:p>
            <a:pPr marL="171450" indent="-171450" eaLnBrk="1" hangingPunct="1">
              <a:buFontTx/>
              <a:buChar char="-"/>
              <a:defRPr/>
            </a:pPr>
            <a:r>
              <a:rPr lang="en-US" altLang="en-US" dirty="0" smtClean="0">
                <a:latin typeface="Arial" panose="020B0604020202020204" pitchFamily="34" charset="0"/>
                <a:ea typeface="ＭＳ Ｐゴシック" panose="020B0600070205080204" pitchFamily="34" charset="-128"/>
              </a:rPr>
              <a:t>Swab - can get a swab from the mouth or other areas</a:t>
            </a:r>
          </a:p>
          <a:p>
            <a:pPr eaLnBrk="1" hangingPunct="1">
              <a:defRPr/>
            </a:pPr>
            <a:endParaRPr lang="en-US" altLang="en-US" dirty="0" smtClean="0">
              <a:latin typeface="Arial" panose="020B0604020202020204" pitchFamily="34" charset="0"/>
              <a:ea typeface="ＭＳ Ｐゴシック" panose="020B0600070205080204" pitchFamily="34" charset="-128"/>
            </a:endParaRPr>
          </a:p>
          <a:p>
            <a:pPr eaLnBrk="1" hangingPunct="1">
              <a:defRPr/>
            </a:pPr>
            <a:r>
              <a:rPr lang="en-US" altLang="en-US" dirty="0" smtClean="0">
                <a:latin typeface="Arial" panose="020B0604020202020204" pitchFamily="34" charset="0"/>
                <a:ea typeface="ＭＳ Ｐゴシック" panose="020B0600070205080204" pitchFamily="34" charset="-128"/>
              </a:rPr>
              <a:t>Photo: NOAA/AFSC/MML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Arial" panose="020B0604020202020204" pitchFamily="34" charset="0"/>
              </a:rPr>
              <a:t>Background on fur seal life history</a:t>
            </a:r>
          </a:p>
          <a:p>
            <a:pPr eaLnBrk="1" hangingPunct="1">
              <a:buFontTx/>
              <a:buChar char="•"/>
            </a:pPr>
            <a:r>
              <a:rPr lang="en-US" altLang="en-US" dirty="0" smtClean="0">
                <a:latin typeface="Arial" panose="020B0604020202020204" pitchFamily="34" charset="0"/>
              </a:rPr>
              <a:t>Northern fur seals spend much of the year at sea, but return to land to breed (mate and have pups) during the summer. They gather in large groups at specific areas, called rookeries, on islands in Alaska, California, and Russia.  </a:t>
            </a:r>
          </a:p>
          <a:p>
            <a:pPr eaLnBrk="1" hangingPunct="1">
              <a:buFontTx/>
              <a:buChar char="•"/>
            </a:pPr>
            <a:r>
              <a:rPr lang="en-US" altLang="en-US" dirty="0" smtClean="0">
                <a:latin typeface="Arial" panose="020B0604020202020204" pitchFamily="34" charset="0"/>
              </a:rPr>
              <a:t>Most female fur seals return to the same spot year after year to give birth (a behavior called </a:t>
            </a:r>
            <a:r>
              <a:rPr lang="en-US" altLang="en-US" dirty="0" err="1" smtClean="0">
                <a:latin typeface="Arial" panose="020B0604020202020204" pitchFamily="34" charset="0"/>
              </a:rPr>
              <a:t>philopatry</a:t>
            </a:r>
            <a:r>
              <a:rPr lang="en-US" altLang="en-US" dirty="0" smtClean="0">
                <a:latin typeface="Arial" panose="020B0604020202020204" pitchFamily="34" charset="0"/>
              </a:rPr>
              <a:t>).  </a:t>
            </a:r>
          </a:p>
          <a:p>
            <a:pPr lvl="1" eaLnBrk="1" hangingPunct="1">
              <a:buFontTx/>
              <a:buChar char="•"/>
            </a:pPr>
            <a:r>
              <a:rPr lang="en-US" altLang="en-US" dirty="0" err="1" smtClean="0">
                <a:latin typeface="Arial" panose="020B0604020202020204" pitchFamily="34" charset="0"/>
              </a:rPr>
              <a:t>Philopatry</a:t>
            </a:r>
            <a:r>
              <a:rPr lang="en-US" altLang="en-US" dirty="0" smtClean="0">
                <a:latin typeface="Arial" panose="020B0604020202020204" pitchFamily="34" charset="0"/>
              </a:rPr>
              <a:t> – returning to the location where an individual was born</a:t>
            </a:r>
          </a:p>
          <a:p>
            <a:pPr eaLnBrk="1" hangingPunct="1">
              <a:buFontTx/>
              <a:buChar char="•"/>
            </a:pPr>
            <a:r>
              <a:rPr lang="en-US" altLang="en-US" dirty="0" smtClean="0">
                <a:latin typeface="Arial" panose="020B0604020202020204" pitchFamily="34" charset="0"/>
              </a:rPr>
              <a:t>Some females return to the same island and rookery but not the site where they were born (a behavior called site fidelity).</a:t>
            </a:r>
          </a:p>
          <a:p>
            <a:pPr lvl="1" eaLnBrk="1" hangingPunct="1">
              <a:buFontTx/>
              <a:buChar char="•"/>
            </a:pPr>
            <a:r>
              <a:rPr lang="en-US" altLang="en-US" dirty="0" smtClean="0">
                <a:latin typeface="Arial" panose="020B0604020202020204" pitchFamily="34" charset="0"/>
              </a:rPr>
              <a:t>Site fidelity – returning to the same place (can be in relation to the destination of a feeding place, a migration, or a breeding area, among other things)</a:t>
            </a:r>
          </a:p>
          <a:p>
            <a:pPr eaLnBrk="1" hangingPunct="1">
              <a:buFontTx/>
              <a:buChar char="•"/>
            </a:pPr>
            <a:r>
              <a:rPr lang="en-US" altLang="en-US" dirty="0" smtClean="0">
                <a:latin typeface="Arial" panose="020B0604020202020204" pitchFamily="34" charset="0"/>
              </a:rPr>
              <a:t>Because of this, males gather in areas where female fur seals will arrive each year to breed, and set up territories that they defend against other males.  </a:t>
            </a:r>
          </a:p>
          <a:p>
            <a:pPr eaLnBrk="1" hangingPunct="1">
              <a:buFontTx/>
              <a:buChar char="•"/>
            </a:pPr>
            <a:r>
              <a:rPr lang="en-US" altLang="en-US" dirty="0" smtClean="0">
                <a:latin typeface="Arial" panose="020B0604020202020204" pitchFamily="34" charset="0"/>
              </a:rPr>
              <a:t>The biggest, strongest, most dominant males have the most females in their territories.</a:t>
            </a:r>
          </a:p>
          <a:p>
            <a:pPr eaLnBrk="1" hangingPunct="1"/>
            <a:endParaRPr lang="en-US" altLang="en-US" dirty="0" smtClean="0">
              <a:latin typeface="Arial" panose="020B0604020202020204" pitchFamily="34" charset="0"/>
            </a:endParaRPr>
          </a:p>
          <a:p>
            <a:pPr eaLnBrk="1" hangingPunct="1">
              <a:spcBef>
                <a:spcPct val="0"/>
              </a:spcBef>
            </a:pPr>
            <a:r>
              <a:rPr lang="en-US" altLang="en-US" dirty="0" smtClean="0">
                <a:latin typeface="Arial" panose="020B0604020202020204" pitchFamily="34" charset="0"/>
              </a:rPr>
              <a:t>Use the picture to talk about the physical differences between males and females to lead into the main questions with this.</a:t>
            </a:r>
          </a:p>
          <a:p>
            <a:pPr eaLnBrk="1" hangingPunct="1">
              <a:spcBef>
                <a:spcPct val="0"/>
              </a:spcBef>
            </a:pPr>
            <a:r>
              <a:rPr lang="en-US" altLang="en-US" dirty="0" err="1" smtClean="0">
                <a:latin typeface="Arial" panose="020B0604020202020204" pitchFamily="34" charset="0"/>
              </a:rPr>
              <a:t>Eg</a:t>
            </a:r>
            <a:r>
              <a:rPr lang="en-US" altLang="en-US" dirty="0" smtClean="0">
                <a:latin typeface="Arial" panose="020B0604020202020204" pitchFamily="34" charset="0"/>
              </a:rPr>
              <a:t>. Who can show me which are the males, which are the females and which are the pups, how do you know that?</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Sources:  </a:t>
            </a:r>
            <a:r>
              <a:rPr lang="en-US" altLang="en-US" dirty="0" err="1" smtClean="0">
                <a:latin typeface="Arial" panose="020B0604020202020204" pitchFamily="34" charset="0"/>
              </a:rPr>
              <a:t>Riedman</a:t>
            </a:r>
            <a:r>
              <a:rPr lang="en-US" altLang="en-US" dirty="0" smtClean="0">
                <a:latin typeface="Arial" panose="020B0604020202020204" pitchFamily="34" charset="0"/>
              </a:rPr>
              <a:t>, M. 1990. The Pinnipeds. Gentry, R. 1998. Behavior and ecology of the northern fur seal.</a:t>
            </a:r>
          </a:p>
          <a:p>
            <a:pPr eaLnBrk="1" hangingPunct="1"/>
            <a:r>
              <a:rPr lang="en-US" altLang="en-US" dirty="0" smtClean="0">
                <a:latin typeface="Arial" panose="020B0604020202020204" pitchFamily="34" charset="0"/>
              </a:rPr>
              <a:t>Photo: NOAA/AFSC/MML</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During a given year, a female has one pup.</a:t>
            </a:r>
          </a:p>
          <a:p>
            <a:pPr eaLnBrk="1" hangingPunct="1"/>
            <a:r>
              <a:rPr lang="en-US" altLang="en-US" dirty="0" smtClean="0">
                <a:latin typeface="Arial" panose="020B0604020202020204" pitchFamily="34" charset="0"/>
              </a:rPr>
              <a:t>Males can mate with many females.  </a:t>
            </a:r>
          </a:p>
          <a:p>
            <a:pPr eaLnBrk="1" hangingPunct="1"/>
            <a:r>
              <a:rPr lang="en-US" altLang="en-US" dirty="0" smtClean="0">
                <a:latin typeface="Arial" panose="020B0604020202020204" pitchFamily="34" charset="0"/>
              </a:rPr>
              <a:t>Only about 10% of male pups become breeding males, whereas most females become breeding females.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Source: Gentry, R. 1990. Behavior and ecology of the northern fur seal.</a:t>
            </a:r>
          </a:p>
          <a:p>
            <a:pPr eaLnBrk="1" hangingPunct="1"/>
            <a:r>
              <a:rPr lang="en-US" altLang="en-US" dirty="0" smtClean="0">
                <a:latin typeface="Arial" panose="020B0604020202020204" pitchFamily="34" charset="0"/>
              </a:rPr>
              <a:t>Photo: NOAA/AFSC/MML</a:t>
            </a:r>
          </a:p>
          <a:p>
            <a:endParaRPr lang="en-US" altLang="en-US" dirty="0" smtClean="0">
              <a:latin typeface="Arial" panose="020B0604020202020204" pitchFamily="34" charset="0"/>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F271E18-D84C-4430-9EBC-D27C170BBB03}" type="slidenum">
              <a:rPr lang="en-US" altLang="en-US"/>
              <a:pPr/>
              <a:t>8</a:t>
            </a:fld>
            <a:endParaRPr lang="en-US"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a:ln/>
        </p:spPr>
      </p:sp>
      <p:sp>
        <p:nvSpPr>
          <p:cNvPr id="29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We will walk through a couple of examples of the activity – the simplest example is matching one locus on a gene. The locus names used in this activity (in this example, “M2B”) are actual locus names that NOAA geneticists use when analyzing seal DNA. The genetic codes at the locus are represented here by colors. If a color on the pup’s locus matches a color at the same locus of one of the parents, that means that the genetic code is the same.</a:t>
            </a:r>
          </a:p>
          <a:p>
            <a:endParaRPr lang="en-US" altLang="en-US" dirty="0" smtClean="0">
              <a:latin typeface="Arial" panose="020B0604020202020204" pitchFamily="34" charset="0"/>
            </a:endParaRPr>
          </a:p>
          <a:p>
            <a:r>
              <a:rPr lang="en-US" altLang="en-US" dirty="0" smtClean="0">
                <a:latin typeface="Arial" panose="020B0604020202020204" pitchFamily="34" charset="0"/>
              </a:rPr>
              <a:t>Here, we have an example where you have one pup, and 2 possible fathers (male 1 and 2) and 2 possible mothers (female 1 and female 2).</a:t>
            </a:r>
          </a:p>
          <a:p>
            <a:endParaRPr lang="en-US" altLang="en-US" dirty="0" smtClean="0">
              <a:latin typeface="Arial" panose="020B0604020202020204" pitchFamily="34" charset="0"/>
            </a:endParaRPr>
          </a:p>
          <a:p>
            <a:r>
              <a:rPr lang="en-US" altLang="en-US" dirty="0" smtClean="0">
                <a:latin typeface="Arial" panose="020B0604020202020204" pitchFamily="34" charset="0"/>
              </a:rPr>
              <a:t>When looking at the 2 copies of the pup’s gene, remember that one copy comes from the father and one from the mother.</a:t>
            </a:r>
          </a:p>
          <a:p>
            <a:endParaRPr lang="en-US" altLang="en-US" dirty="0" smtClean="0">
              <a:latin typeface="Arial" panose="020B0604020202020204" pitchFamily="34" charset="0"/>
            </a:endParaRPr>
          </a:p>
          <a:p>
            <a:r>
              <a:rPr lang="en-US" altLang="en-US" dirty="0" smtClean="0">
                <a:latin typeface="Arial" panose="020B0604020202020204" pitchFamily="34" charset="0"/>
              </a:rPr>
              <a:t>Which parent should you look at first? Mom or dad?</a:t>
            </a:r>
          </a:p>
          <a:p>
            <a:r>
              <a:rPr lang="en-US" altLang="en-US" dirty="0" smtClean="0">
                <a:latin typeface="Arial" panose="020B0604020202020204" pitchFamily="34" charset="0"/>
              </a:rPr>
              <a:t>Remember the life history information from slide 6  - few territorial males; many females. </a:t>
            </a:r>
          </a:p>
          <a:p>
            <a:r>
              <a:rPr lang="en-US" altLang="en-US" dirty="0" smtClean="0">
                <a:latin typeface="Arial" panose="020B0604020202020204" pitchFamily="34" charset="0"/>
              </a:rPr>
              <a:t>Easier to identify the father (male) because there are fewer possible choices.</a:t>
            </a:r>
          </a:p>
          <a:p>
            <a:endParaRPr lang="en-US" altLang="en-US" dirty="0" smtClean="0">
              <a:latin typeface="Arial" panose="020B0604020202020204" pitchFamily="34" charset="0"/>
            </a:endParaRPr>
          </a:p>
        </p:txBody>
      </p:sp>
      <p:sp>
        <p:nvSpPr>
          <p:cNvPr id="297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DFE3C61-C7C3-47B5-B656-2A1A7EA00F94}" type="slidenum">
              <a:rPr lang="en-US" altLang="en-US"/>
              <a:pPr/>
              <a:t>9</a:t>
            </a:fld>
            <a:endParaRPr lang="en-US"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When looking at the 2 copies of the pup’s gene, remember that one copy comes from the father and one from the mother.</a:t>
            </a:r>
          </a:p>
          <a:p>
            <a:endParaRPr lang="en-US" altLang="en-US" dirty="0" smtClean="0">
              <a:latin typeface="Arial" panose="020B0604020202020204" pitchFamily="34" charset="0"/>
            </a:endParaRPr>
          </a:p>
          <a:p>
            <a:r>
              <a:rPr lang="en-US" altLang="en-US" dirty="0" smtClean="0">
                <a:latin typeface="Arial" panose="020B0604020202020204" pitchFamily="34" charset="0"/>
              </a:rPr>
              <a:t>Look for a color on the pup’s M2B locus that matches one of the males.</a:t>
            </a:r>
          </a:p>
          <a:p>
            <a:endParaRPr lang="en-US" altLang="en-US" dirty="0" smtClean="0">
              <a:latin typeface="Arial" panose="020B0604020202020204" pitchFamily="34" charset="0"/>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76DC956-EAB4-4410-B1B8-43D79548371E}" type="slidenum">
              <a:rPr lang="en-US" altLang="en-US"/>
              <a:pPr/>
              <a:t>10</a:t>
            </a:fld>
            <a:endParaRPr lang="en-US"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You can see that Male 2 has a light blue color that matches the pup’s color, so we can say that Male 2 is the father.</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CE4FFCA-D541-42BB-9190-D901CF722022}" type="slidenum">
              <a:rPr lang="en-US" altLang="en-US"/>
              <a:pPr/>
              <a:t>11</a:t>
            </a:fld>
            <a:endParaRPr lang="en-US"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a:ln/>
        </p:spPr>
      </p:sp>
      <p:sp>
        <p:nvSpPr>
          <p:cNvPr id="35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Now we match the remaining color for the pup (green) to one of the females.</a:t>
            </a:r>
          </a:p>
        </p:txBody>
      </p:sp>
      <p:sp>
        <p:nvSpPr>
          <p:cNvPr id="358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51BA8F3-4E33-4009-9040-3A6158BFA6ED}" type="slidenum">
              <a:rPr lang="en-US" altLang="en-US"/>
              <a:pPr/>
              <a:t>12</a:t>
            </a:fld>
            <a:endParaRPr lang="en-US"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Only Female 1 has a green color on the M2B locus, so she is identified as the mother of Pup 1.</a:t>
            </a: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545B4C3-C81B-4001-9FEC-7906C3AF0F2E}" type="slidenum">
              <a:rPr lang="en-US" altLang="en-US"/>
              <a:pPr/>
              <a:t>13</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a:ln/>
        </p:spPr>
      </p:sp>
      <p:sp>
        <p:nvSpPr>
          <p:cNvPr id="39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From matching one locus (M2B), we have found that Male 2 is the father and Female 1 is the mother of Pup 1.</a:t>
            </a:r>
          </a:p>
        </p:txBody>
      </p:sp>
      <p:sp>
        <p:nvSpPr>
          <p:cNvPr id="399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E1866EC-BA76-49B8-9111-17B3475C5D80}" type="slidenum">
              <a:rPr lang="en-US" altLang="en-US"/>
              <a:pPr/>
              <a:t>14</a:t>
            </a:fld>
            <a:endParaRPr lang="en-US"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a:ln/>
        </p:spPr>
      </p:sp>
      <p:sp>
        <p:nvSpPr>
          <p:cNvPr id="41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In reality, we need to use many loci to match pups to their parents – an analogy is if we were to use eye color to match kids to their parents. There are a lot of people with the same eye color, so we need to use several traits to match kids to their mother and father.</a:t>
            </a:r>
          </a:p>
          <a:p>
            <a:endParaRPr lang="en-US" altLang="en-US" dirty="0" smtClean="0">
              <a:latin typeface="Arial" panose="020B0604020202020204" pitchFamily="34" charset="0"/>
            </a:endParaRPr>
          </a:p>
          <a:p>
            <a:r>
              <a:rPr lang="en-US" altLang="en-US" dirty="0" smtClean="0">
                <a:latin typeface="Arial" panose="020B0604020202020204" pitchFamily="34" charset="0"/>
              </a:rPr>
              <a:t>Here is an example with 4 loci – Hg3.7, M2B, Pv29, SPGv11. Again, loci are specific locations on a gene that can be used to compare between different individual animals.</a:t>
            </a:r>
          </a:p>
          <a:p>
            <a:endParaRPr lang="en-US" altLang="en-US" dirty="0" smtClean="0">
              <a:latin typeface="Arial" panose="020B0604020202020204" pitchFamily="34" charset="0"/>
            </a:endParaRPr>
          </a:p>
          <a:p>
            <a:r>
              <a:rPr lang="en-US" altLang="en-US" dirty="0" smtClean="0">
                <a:latin typeface="Arial" panose="020B0604020202020204" pitchFamily="34" charset="0"/>
              </a:rPr>
              <a:t>When starting the match, ask students: which do we match first, males or females? </a:t>
            </a:r>
          </a:p>
          <a:p>
            <a:r>
              <a:rPr lang="en-US" altLang="en-US" dirty="0" smtClean="0">
                <a:latin typeface="Arial" panose="020B0604020202020204" pitchFamily="34" charset="0"/>
              </a:rPr>
              <a:t>(Answer: males, because there are fewer territorial males to choose from)</a:t>
            </a:r>
          </a:p>
          <a:p>
            <a:endParaRPr lang="en-US" altLang="en-US" dirty="0" smtClean="0">
              <a:latin typeface="Arial" panose="020B0604020202020204" pitchFamily="34" charset="0"/>
            </a:endParaRPr>
          </a:p>
          <a:p>
            <a:r>
              <a:rPr lang="en-US" altLang="en-US" dirty="0" smtClean="0">
                <a:latin typeface="Arial" panose="020B0604020202020204" pitchFamily="34" charset="0"/>
              </a:rPr>
              <a:t>Here, the males are across the top, the females are in the second row.</a:t>
            </a:r>
          </a:p>
        </p:txBody>
      </p:sp>
      <p:sp>
        <p:nvSpPr>
          <p:cNvPr id="41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B7FDEDE9-8F28-4567-B1BC-D297C9F767F3}" type="slidenum">
              <a:rPr lang="en-US" altLang="en-US"/>
              <a:pPr/>
              <a:t>15</a:t>
            </a:fld>
            <a:endParaRPr lang="en-US"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Look at the males to see if there is a match to one of the colors at each locus for the pup. </a:t>
            </a:r>
          </a:p>
          <a:p>
            <a:endParaRPr lang="en-US" altLang="en-US" dirty="0" smtClean="0">
              <a:latin typeface="Arial" panose="020B0604020202020204" pitchFamily="34" charset="0"/>
            </a:endParaRPr>
          </a:p>
          <a:p>
            <a:r>
              <a:rPr lang="en-US" altLang="en-US" dirty="0" smtClean="0">
                <a:latin typeface="Arial" panose="020B0604020202020204" pitchFamily="34" charset="0"/>
              </a:rPr>
              <a:t>We want to look at each locus individually, so we generally start from the left side (Hg3.7) and match one locus at a time. Remember that you are looking for one color match between the pup and the male at each locus.</a:t>
            </a:r>
          </a:p>
        </p:txBody>
      </p:sp>
      <p:sp>
        <p:nvSpPr>
          <p:cNvPr id="440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9BD7D0A-906E-456C-8B03-69F8CA184130}" type="slidenum">
              <a:rPr lang="en-US" altLang="en-US"/>
              <a:pPr/>
              <a:t>16</a:t>
            </a:fld>
            <a:endParaRPr lang="en-US"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We want to look at each locus individually.</a:t>
            </a:r>
          </a:p>
          <a:p>
            <a:endParaRPr lang="en-US" altLang="en-US" dirty="0" smtClean="0">
              <a:latin typeface="Arial" panose="020B0604020202020204" pitchFamily="34" charset="0"/>
            </a:endParaRPr>
          </a:p>
          <a:p>
            <a:r>
              <a:rPr lang="en-US" altLang="en-US" dirty="0" smtClean="0">
                <a:latin typeface="Arial" panose="020B0604020202020204" pitchFamily="34" charset="0"/>
              </a:rPr>
              <a:t>Here we are looking at the first locus, Hg3.7 Remember that you are looking for one color match between the pup and the male at each locus. Which male has a color match to either of the pup’s colors at this locus?</a:t>
            </a:r>
          </a:p>
          <a:p>
            <a:r>
              <a:rPr lang="en-US" altLang="en-US" dirty="0" smtClean="0">
                <a:latin typeface="Arial" panose="020B0604020202020204" pitchFamily="34" charset="0"/>
              </a:rPr>
              <a:t>(Answer: Male 1 has a match to both colors at the pup’s Hg3.7 locus. Male 2 does not have any matches, so we know that Male 1 is the father.)</a:t>
            </a:r>
          </a:p>
        </p:txBody>
      </p:sp>
      <p:sp>
        <p:nvSpPr>
          <p:cNvPr id="460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687770C-8445-4ECA-821A-FAF497A2B501}" type="slidenum">
              <a:rPr lang="en-US" altLang="en-US"/>
              <a:pPr/>
              <a:t>17</a:t>
            </a:fld>
            <a:endParaRPr lang="en-US"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Male 1 has a match to both colors at the pup’s Hg3.7 locus. Male 2 does not have any matches, so we know that Male 1 is the father.</a:t>
            </a:r>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6F88A71-D03B-4DC4-9A47-CE6B62E795E1}" type="slidenum">
              <a:rPr lang="en-US" altLang="en-US"/>
              <a:pPr/>
              <a:t>18</a:t>
            </a:fld>
            <a:endParaRPr lang="en-US"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Now we need to double-check (verify) the other loci for Male 1 to make sure that there is a match at each locus. Does Male 1 have at least one color at each of the other loci that matches one of the pup’s colors?</a:t>
            </a:r>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15FF1C1-02A6-463E-9133-4B27C4D72123}" type="slidenum">
              <a:rPr lang="en-US" altLang="en-US"/>
              <a:pPr/>
              <a:t>19</a:t>
            </a:fld>
            <a:endParaRPr lang="en-US"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Does Male 1 have at least one color at each of the other loci that matches one of the pup’s colors?</a:t>
            </a:r>
          </a:p>
          <a:p>
            <a:endParaRPr lang="en-US" altLang="en-US" dirty="0" smtClean="0">
              <a:latin typeface="Arial" panose="020B0604020202020204" pitchFamily="34" charset="0"/>
            </a:endParaRPr>
          </a:p>
          <a:p>
            <a:r>
              <a:rPr lang="en-US" altLang="en-US" dirty="0" smtClean="0">
                <a:latin typeface="Arial" panose="020B0604020202020204" pitchFamily="34" charset="0"/>
              </a:rPr>
              <a:t>Answer: yes: M2B – blue; Pv29 – both brown and orange; SPGv11 – purple</a:t>
            </a:r>
          </a:p>
          <a:p>
            <a:endParaRPr lang="en-US" altLang="en-US" dirty="0" smtClean="0">
              <a:latin typeface="Arial" panose="020B0604020202020204" pitchFamily="34" charset="0"/>
            </a:endParaRPr>
          </a:p>
          <a:p>
            <a:r>
              <a:rPr lang="en-US" altLang="en-US" dirty="0" smtClean="0">
                <a:latin typeface="Arial" panose="020B0604020202020204" pitchFamily="34" charset="0"/>
              </a:rPr>
              <a:t>This verifies that Male 1 is the pup’s father.</a:t>
            </a: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88D666B-A650-4646-965A-750944B7989F}" type="slidenum">
              <a:rPr lang="en-US" altLang="en-US"/>
              <a:pPr/>
              <a:t>20</a:t>
            </a:fld>
            <a:endParaRPr lang="en-US"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ln/>
        </p:spPr>
      </p:sp>
      <p:sp>
        <p:nvSpPr>
          <p:cNvPr id="54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Now we do the same for the females to find the mother.</a:t>
            </a:r>
          </a:p>
        </p:txBody>
      </p:sp>
      <p:sp>
        <p:nvSpPr>
          <p:cNvPr id="542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24EA437-E244-4D2C-BFC3-AF370D90EEFA}" type="slidenum">
              <a:rPr lang="en-US" altLang="en-US"/>
              <a:pPr/>
              <a:t>21</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Again, start with Hg3.7 – Do either of the females have one of the same colors as the pup at Hg3.7?</a:t>
            </a:r>
          </a:p>
        </p:txBody>
      </p:sp>
      <p:sp>
        <p:nvSpPr>
          <p:cNvPr id="563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EB5D1E1-FE2A-4E2F-B85B-018309F951BE}" type="slidenum">
              <a:rPr lang="en-US" altLang="en-US"/>
              <a:pPr/>
              <a:t>22</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a:ln/>
        </p:spPr>
      </p:sp>
      <p:sp>
        <p:nvSpPr>
          <p:cNvPr id="58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Do either of the females have one of the same colors as the pup at Hg3.7?</a:t>
            </a:r>
          </a:p>
          <a:p>
            <a:r>
              <a:rPr lang="en-US" altLang="en-US" dirty="0" smtClean="0">
                <a:latin typeface="Arial" panose="020B0604020202020204" pitchFamily="34" charset="0"/>
              </a:rPr>
              <a:t>Answer: both females have yellow, so we have to go to the next locus to see if we can determine which one is the mother.</a:t>
            </a:r>
          </a:p>
        </p:txBody>
      </p:sp>
      <p:sp>
        <p:nvSpPr>
          <p:cNvPr id="583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9524DBA-C0D7-4369-B2B7-594190C635B9}" type="slidenum">
              <a:rPr lang="en-US" altLang="en-US"/>
              <a:pPr/>
              <a:t>23</a:t>
            </a:fld>
            <a:endParaRPr lang="en-US"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Go to the next locus, M2B -Do either of the females have one of the same colors as the pup at M2B?</a:t>
            </a: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7384406-1014-4C0F-B971-89E3F6ECE5CE}" type="slidenum">
              <a:rPr lang="en-US" altLang="en-US"/>
              <a:pPr/>
              <a:t>24</a:t>
            </a:fld>
            <a:endParaRPr lang="en-US"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Do either of the females have one of the same colors as the pup at M2B?</a:t>
            </a:r>
          </a:p>
          <a:p>
            <a:endParaRPr lang="en-US" altLang="en-US" dirty="0" smtClean="0">
              <a:latin typeface="Arial" panose="020B0604020202020204" pitchFamily="34" charset="0"/>
            </a:endParaRPr>
          </a:p>
          <a:p>
            <a:r>
              <a:rPr lang="en-US" altLang="en-US" dirty="0" smtClean="0">
                <a:latin typeface="Arial" panose="020B0604020202020204" pitchFamily="34" charset="0"/>
              </a:rPr>
              <a:t>Answer: Female 1 has blue, and Female 2 has pink (i.e., both have one color from the pup), so we have to go to the next locus to see if we can determine which one is the mother.</a:t>
            </a:r>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F032ECD-19C3-488E-83F4-B65AEEFCE192}" type="slidenum">
              <a:rPr lang="en-US" altLang="en-US"/>
              <a:pPr/>
              <a:t>25</a:t>
            </a:fld>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a:ln/>
        </p:spPr>
      </p:sp>
      <p:sp>
        <p:nvSpPr>
          <p:cNvPr id="645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Go to the next locus, Pv29 -Do either of the females have one of the same colors as the pup at Pv29?</a:t>
            </a:r>
          </a:p>
          <a:p>
            <a:endParaRPr lang="en-US" altLang="en-US" dirty="0" smtClean="0">
              <a:latin typeface="Arial" panose="020B0604020202020204" pitchFamily="34" charset="0"/>
            </a:endParaRPr>
          </a:p>
        </p:txBody>
      </p:sp>
      <p:sp>
        <p:nvSpPr>
          <p:cNvPr id="645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4F63288-3009-421E-B5C5-C154445CF545}" type="slidenum">
              <a:rPr lang="en-US" altLang="en-US"/>
              <a:pPr/>
              <a:t>26</a:t>
            </a:fld>
            <a:endParaRPr lang="en-US"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Do either of the females have one of the same colors as the pup at Pv29?</a:t>
            </a:r>
          </a:p>
          <a:p>
            <a:r>
              <a:rPr lang="en-US" altLang="en-US" dirty="0" smtClean="0">
                <a:latin typeface="Arial" panose="020B0604020202020204" pitchFamily="34" charset="0"/>
              </a:rPr>
              <a:t>Answer: Female 2 has brown, but Female 1 does not have any colors the same as the pup, so Female 2 is the mother!</a:t>
            </a:r>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E3552BA-C918-4044-89A4-D6E444F83995}" type="slidenum">
              <a:rPr lang="en-US" altLang="en-US"/>
              <a:pPr/>
              <a:t>27</a:t>
            </a:fld>
            <a:endParaRPr lang="en-US"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Double check the last locus, SPGv11</a:t>
            </a: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53E20DF-4246-4416-9F62-1A6B42575894}" type="slidenum">
              <a:rPr lang="en-US" altLang="en-US"/>
              <a:pPr/>
              <a:t>28</a:t>
            </a:fld>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Female 2 has pink, the same as one of the colors from the pup. The match is verified.</a:t>
            </a: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56B9E2B-8513-4250-B702-9E0083892ADE}" type="slidenum">
              <a:rPr lang="en-US" altLang="en-US"/>
              <a:pPr/>
              <a:t>29</a:t>
            </a:fld>
            <a:endParaRPr lang="en-US"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a:ln/>
        </p:spPr>
      </p:sp>
      <p:sp>
        <p:nvSpPr>
          <p:cNvPr id="7270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dirty="0" smtClean="0">
                <a:latin typeface="Arial" panose="020B0604020202020204" pitchFamily="34" charset="0"/>
              </a:rPr>
              <a:t>From matching one color from the pup to one color from each parent, we were able to determine that Male 1 and Female 2 were the pup’s parents.</a:t>
            </a:r>
          </a:p>
          <a:p>
            <a:pPr>
              <a:defRPr/>
            </a:pPr>
            <a:endParaRPr lang="en-US" altLang="en-US" dirty="0" smtClean="0">
              <a:latin typeface="Arial" panose="020B0604020202020204" pitchFamily="34" charset="0"/>
            </a:endParaRPr>
          </a:p>
          <a:p>
            <a:pPr>
              <a:defRPr/>
            </a:pPr>
            <a:r>
              <a:rPr lang="en-US" altLang="en-US" dirty="0" smtClean="0">
                <a:latin typeface="Arial" panose="020B0604020202020204" pitchFamily="34" charset="0"/>
              </a:rPr>
              <a:t>Pup’s genetic codes: </a:t>
            </a:r>
          </a:p>
          <a:p>
            <a:pPr marL="171450" indent="-171450">
              <a:buFont typeface="Arial" panose="020B0604020202020204" pitchFamily="34" charset="0"/>
              <a:buChar char="•"/>
              <a:defRPr/>
            </a:pPr>
            <a:r>
              <a:rPr lang="en-US" altLang="en-US" dirty="0" smtClean="0">
                <a:latin typeface="Arial" panose="020B0604020202020204" pitchFamily="34" charset="0"/>
              </a:rPr>
              <a:t>At locus Hg3.7 – yellow from mom, peach from dad</a:t>
            </a:r>
          </a:p>
          <a:p>
            <a:pPr marL="171450" indent="-171450">
              <a:buFont typeface="Arial" panose="020B0604020202020204" pitchFamily="34" charset="0"/>
              <a:buChar char="•"/>
              <a:defRPr/>
            </a:pPr>
            <a:r>
              <a:rPr lang="en-US" altLang="en-US" dirty="0" smtClean="0">
                <a:latin typeface="Arial" panose="020B0604020202020204" pitchFamily="34" charset="0"/>
              </a:rPr>
              <a:t>At locus M2B – pink from mom, blue from dad</a:t>
            </a:r>
          </a:p>
          <a:p>
            <a:pPr marL="171450" indent="-171450">
              <a:buFont typeface="Arial" panose="020B0604020202020204" pitchFamily="34" charset="0"/>
              <a:buChar char="•"/>
              <a:defRPr/>
            </a:pPr>
            <a:r>
              <a:rPr lang="en-US" altLang="en-US" dirty="0" smtClean="0">
                <a:latin typeface="Arial" panose="020B0604020202020204" pitchFamily="34" charset="0"/>
              </a:rPr>
              <a:t>At locus Pv29 – brown from mom, orange from dad</a:t>
            </a:r>
          </a:p>
          <a:p>
            <a:pPr marL="171450" indent="-171450">
              <a:buFont typeface="Arial" panose="020B0604020202020204" pitchFamily="34" charset="0"/>
              <a:buChar char="•"/>
              <a:defRPr/>
            </a:pPr>
            <a:r>
              <a:rPr lang="en-US" altLang="en-US" dirty="0" smtClean="0">
                <a:latin typeface="Arial" panose="020B0604020202020204" pitchFamily="34" charset="0"/>
              </a:rPr>
              <a:t>At locus SPGv11 – purple from dad, magenta from mom</a:t>
            </a:r>
          </a:p>
        </p:txBody>
      </p:sp>
      <p:sp>
        <p:nvSpPr>
          <p:cNvPr id="727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83B698A-96DB-4595-B8D5-0D8CAE8CE75A}" type="slidenum">
              <a:rPr lang="en-US" altLang="en-US"/>
              <a:pPr/>
              <a:t>30</a:t>
            </a:fld>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en-US" dirty="0" smtClean="0"/>
              <a:t>Now we fill out the identification numbers of the parents and pup on the family tree</a:t>
            </a:r>
          </a:p>
          <a:p>
            <a:pPr marL="171450" indent="-171450">
              <a:buFont typeface="Arial" panose="020B0604020202020204" pitchFamily="34" charset="0"/>
              <a:buChar char="•"/>
              <a:defRPr/>
            </a:pPr>
            <a:r>
              <a:rPr lang="en-US" dirty="0" smtClean="0"/>
              <a:t>Triangle – female</a:t>
            </a:r>
          </a:p>
          <a:p>
            <a:pPr marL="171450" indent="-171450">
              <a:buFont typeface="Arial" panose="020B0604020202020204" pitchFamily="34" charset="0"/>
              <a:buChar char="•"/>
              <a:defRPr/>
            </a:pPr>
            <a:r>
              <a:rPr lang="en-US" dirty="0" smtClean="0"/>
              <a:t>Square – male</a:t>
            </a:r>
          </a:p>
          <a:p>
            <a:pPr marL="171450" indent="-171450">
              <a:buFont typeface="Arial" panose="020B0604020202020204" pitchFamily="34" charset="0"/>
              <a:buChar char="•"/>
              <a:defRPr/>
            </a:pPr>
            <a:r>
              <a:rPr lang="en-US" dirty="0" smtClean="0"/>
              <a:t>Circle – pup</a:t>
            </a:r>
          </a:p>
          <a:p>
            <a:pPr>
              <a:defRPr/>
            </a:pPr>
            <a:endParaRPr lang="en-US" dirty="0"/>
          </a:p>
        </p:txBody>
      </p:sp>
      <p:sp>
        <p:nvSpPr>
          <p:cNvPr id="747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CFE1106-B1B7-4462-8B1F-68E4929BFDFE}" type="slidenum">
              <a:rPr lang="en-US" altLang="en-US"/>
              <a:pPr/>
              <a:t>31</a:t>
            </a:fld>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a:ln/>
        </p:spPr>
      </p:sp>
      <p:sp>
        <p:nvSpPr>
          <p:cNvPr id="768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Find identification numbers from our table (circled in red)</a:t>
            </a:r>
          </a:p>
        </p:txBody>
      </p:sp>
      <p:sp>
        <p:nvSpPr>
          <p:cNvPr id="768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D26CF2C-A7C7-41BF-8CC9-BCCC9BCB0F55}" type="slidenum">
              <a:rPr lang="en-US" altLang="en-US"/>
              <a:pPr/>
              <a:t>32</a:t>
            </a:fld>
            <a:endParaRPr lang="en-US"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Arial" panose="020B0604020202020204" pitchFamily="34" charset="0"/>
              </a:rPr>
              <a:t>Fill in numbers on family tree.</a:t>
            </a:r>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08773D4-5C79-4CB1-9297-9825A1B89512}" type="slidenum">
              <a:rPr lang="en-US" altLang="en-US"/>
              <a:pPr/>
              <a:t>33</a:t>
            </a:fld>
            <a:endParaRPr lang="en-US"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6" tIns="45864" rIns="91726" bIns="45864" anchor="b"/>
          <a:lstStyle>
            <a:lvl1pPr defTabSz="954088">
              <a:defRPr>
                <a:solidFill>
                  <a:schemeClr val="tx1"/>
                </a:solidFill>
                <a:latin typeface="Arial" panose="020B0604020202020204" pitchFamily="34" charset="0"/>
                <a:ea typeface="MS PGothic" panose="020B0600070205080204" pitchFamily="34" charset="-128"/>
              </a:defRPr>
            </a:lvl1pPr>
            <a:lvl2pPr marL="742950" indent="-285750" defTabSz="954088">
              <a:defRPr>
                <a:solidFill>
                  <a:schemeClr val="tx1"/>
                </a:solidFill>
                <a:latin typeface="Arial" panose="020B0604020202020204" pitchFamily="34" charset="0"/>
                <a:ea typeface="MS PGothic" panose="020B0600070205080204" pitchFamily="34" charset="-128"/>
              </a:defRPr>
            </a:lvl2pPr>
            <a:lvl3pPr marL="1143000" indent="-228600" defTabSz="954088">
              <a:defRPr>
                <a:solidFill>
                  <a:schemeClr val="tx1"/>
                </a:solidFill>
                <a:latin typeface="Arial" panose="020B0604020202020204" pitchFamily="34" charset="0"/>
                <a:ea typeface="MS PGothic" panose="020B0600070205080204" pitchFamily="34" charset="-128"/>
              </a:defRPr>
            </a:lvl3pPr>
            <a:lvl4pPr marL="1600200" indent="-228600" defTabSz="954088">
              <a:defRPr>
                <a:solidFill>
                  <a:schemeClr val="tx1"/>
                </a:solidFill>
                <a:latin typeface="Arial" panose="020B0604020202020204" pitchFamily="34" charset="0"/>
                <a:ea typeface="MS PGothic" panose="020B0600070205080204" pitchFamily="34" charset="-128"/>
              </a:defRPr>
            </a:lvl4pPr>
            <a:lvl5pPr marL="2057400" indent="-228600" defTabSz="954088">
              <a:defRPr>
                <a:solidFill>
                  <a:schemeClr val="tx1"/>
                </a:solidFill>
                <a:latin typeface="Arial" panose="020B0604020202020204" pitchFamily="34" charset="0"/>
                <a:ea typeface="MS PGothic" panose="020B0600070205080204" pitchFamily="34" charset="-128"/>
              </a:defRPr>
            </a:lvl5pPr>
            <a:lvl6pPr marL="25146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0A30B234-C09D-4C8B-B0E2-8AF1EBBE814C}" type="slidenum">
              <a:rPr lang="en-US" altLang="en-US" sz="1100"/>
              <a:pPr algn="r"/>
              <a:t>34</a:t>
            </a:fld>
            <a:endParaRPr lang="en-US" altLang="en-US" sz="11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Arial" panose="020B0604020202020204" pitchFamily="34" charset="0"/>
              </a:rPr>
              <a:t>What can we learn from genetics?</a:t>
            </a:r>
          </a:p>
          <a:p>
            <a:pPr eaLnBrk="1" hangingPunct="1"/>
            <a:r>
              <a:rPr lang="en-US" altLang="en-US" b="1" dirty="0" smtClean="0">
                <a:latin typeface="Arial" panose="020B0604020202020204" pitchFamily="34" charset="0"/>
              </a:rPr>
              <a:t>Which seals are related </a:t>
            </a:r>
            <a:r>
              <a:rPr lang="en-US" altLang="en-US" dirty="0" smtClean="0">
                <a:latin typeface="Arial" panose="020B0604020202020204" pitchFamily="34" charset="0"/>
              </a:rPr>
              <a:t>– this is the activity we did today. In reality, computer does matching, but final decision is still done by a scientist who looks over the final computer matches to verify them.</a:t>
            </a:r>
          </a:p>
          <a:p>
            <a:pPr eaLnBrk="1" hangingPunct="1"/>
            <a:r>
              <a:rPr lang="en-US" altLang="en-US" b="1" dirty="0" smtClean="0">
                <a:latin typeface="Arial" panose="020B0604020202020204" pitchFamily="34" charset="0"/>
              </a:rPr>
              <a:t>Reproductive success </a:t>
            </a:r>
            <a:r>
              <a:rPr lang="en-US" altLang="en-US" dirty="0" smtClean="0">
                <a:latin typeface="Arial" panose="020B0604020202020204" pitchFamily="34" charset="0"/>
              </a:rPr>
              <a:t>– analyzing paternity by genetics can show scientists how many pups each territorial male fathers, as well as record how many pups a female has over her reproductive life. </a:t>
            </a:r>
          </a:p>
          <a:p>
            <a:pPr eaLnBrk="1" hangingPunct="1"/>
            <a:r>
              <a:rPr lang="en-US" altLang="en-US" b="1" dirty="0" smtClean="0">
                <a:latin typeface="Arial" panose="020B0604020202020204" pitchFamily="34" charset="0"/>
              </a:rPr>
              <a:t>Population structure – </a:t>
            </a:r>
            <a:r>
              <a:rPr lang="en-US" altLang="en-US" dirty="0" smtClean="0">
                <a:latin typeface="Arial" panose="020B0604020202020204" pitchFamily="34" charset="0"/>
              </a:rPr>
              <a:t>scientists can look at genetics from different rookeries to see if there is genetic exchange between rookeries</a:t>
            </a:r>
          </a:p>
          <a:p>
            <a:pPr eaLnBrk="1" hangingPunct="1"/>
            <a:r>
              <a:rPr lang="en-US" altLang="en-US" b="1" dirty="0" smtClean="0">
                <a:latin typeface="Arial" panose="020B0604020202020204" pitchFamily="34" charset="0"/>
              </a:rPr>
              <a:t>Prey species identification </a:t>
            </a:r>
            <a:r>
              <a:rPr lang="en-US" altLang="en-US" dirty="0" smtClean="0">
                <a:latin typeface="Arial" panose="020B0604020202020204" pitchFamily="34" charset="0"/>
              </a:rPr>
              <a:t>– scientists can identify prey from tissue in seal scats, spews, or stomach contents.</a:t>
            </a:r>
          </a:p>
          <a:p>
            <a:pPr eaLnBrk="1" hangingPunct="1"/>
            <a:endParaRPr lang="en-US" altLang="en-US" dirty="0" smtClean="0">
              <a:latin typeface="Arial" panose="020B0604020202020204" pitchFamily="34" charset="0"/>
            </a:endParaRP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Photo: Rolf Ream, NOAA/AFSC/MML</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6" tIns="45864" rIns="91726" bIns="45864" anchor="b"/>
          <a:lstStyle>
            <a:lvl1pPr defTabSz="954088">
              <a:defRPr>
                <a:solidFill>
                  <a:schemeClr val="tx1"/>
                </a:solidFill>
                <a:latin typeface="Arial" panose="020B0604020202020204" pitchFamily="34" charset="0"/>
                <a:ea typeface="MS PGothic" panose="020B0600070205080204" pitchFamily="34" charset="-128"/>
              </a:defRPr>
            </a:lvl1pPr>
            <a:lvl2pPr marL="742950" indent="-285750" defTabSz="954088">
              <a:defRPr>
                <a:solidFill>
                  <a:schemeClr val="tx1"/>
                </a:solidFill>
                <a:latin typeface="Arial" panose="020B0604020202020204" pitchFamily="34" charset="0"/>
                <a:ea typeface="MS PGothic" panose="020B0600070205080204" pitchFamily="34" charset="-128"/>
              </a:defRPr>
            </a:lvl2pPr>
            <a:lvl3pPr marL="1143000" indent="-228600" defTabSz="954088">
              <a:defRPr>
                <a:solidFill>
                  <a:schemeClr val="tx1"/>
                </a:solidFill>
                <a:latin typeface="Arial" panose="020B0604020202020204" pitchFamily="34" charset="0"/>
                <a:ea typeface="MS PGothic" panose="020B0600070205080204" pitchFamily="34" charset="-128"/>
              </a:defRPr>
            </a:lvl3pPr>
            <a:lvl4pPr marL="1600200" indent="-228600" defTabSz="954088">
              <a:defRPr>
                <a:solidFill>
                  <a:schemeClr val="tx1"/>
                </a:solidFill>
                <a:latin typeface="Arial" panose="020B0604020202020204" pitchFamily="34" charset="0"/>
                <a:ea typeface="MS PGothic" panose="020B0600070205080204" pitchFamily="34" charset="-128"/>
              </a:defRPr>
            </a:lvl4pPr>
            <a:lvl5pPr marL="2057400" indent="-228600" defTabSz="954088">
              <a:defRPr>
                <a:solidFill>
                  <a:schemeClr val="tx1"/>
                </a:solidFill>
                <a:latin typeface="Arial" panose="020B0604020202020204" pitchFamily="34" charset="0"/>
                <a:ea typeface="MS PGothic" panose="020B0600070205080204" pitchFamily="34" charset="-128"/>
              </a:defRPr>
            </a:lvl5pPr>
            <a:lvl6pPr marL="25146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818B2263-233B-4EE5-A67B-78B1B1BA5B3C}" type="slidenum">
              <a:rPr lang="en-US" altLang="en-US" sz="1100"/>
              <a:pPr algn="r"/>
              <a:t>35</a:t>
            </a:fld>
            <a:endParaRPr lang="en-US" altLang="en-US" sz="11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endParaRPr lang="en-US" altLang="en-US" dirty="0" smtClean="0">
              <a:latin typeface="Arial" panose="020B0604020202020204" pitchFamily="34" charset="0"/>
            </a:endParaRPr>
          </a:p>
          <a:p>
            <a:pPr eaLnBrk="1" hangingPunct="1">
              <a:buFontTx/>
              <a:buNone/>
            </a:pPr>
            <a:r>
              <a:rPr lang="en-US" altLang="en-US" dirty="0" smtClean="0">
                <a:latin typeface="Arial" panose="020B0604020202020204" pitchFamily="34" charset="0"/>
              </a:rPr>
              <a:t>Photo: Pam Goddard, Thalassa</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ndParaRPr>
          </a:p>
        </p:txBody>
      </p:sp>
      <p:sp>
        <p:nvSpPr>
          <p:cNvPr id="849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F458864-E052-4D81-9669-66FCED86BAAA}" type="slidenum">
              <a:rPr lang="en-US" altLang="en-US"/>
              <a:pPr/>
              <a:t>36</a:t>
            </a:fld>
            <a:endParaRPr lang="en-US"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ea typeface="MS PGothic" panose="020B0600070205080204" pitchFamily="34" charset="-128"/>
              </a:defRPr>
            </a:lvl1pPr>
            <a:lvl2pPr marL="709613" indent="-273050" defTabSz="912813">
              <a:defRPr>
                <a:solidFill>
                  <a:schemeClr val="tx1"/>
                </a:solidFill>
                <a:latin typeface="Arial" panose="020B0604020202020204" pitchFamily="34" charset="0"/>
                <a:ea typeface="MS PGothic" panose="020B0600070205080204" pitchFamily="34" charset="-128"/>
              </a:defRPr>
            </a:lvl2pPr>
            <a:lvl3pPr marL="1092200" indent="-217488" defTabSz="912813">
              <a:defRPr>
                <a:solidFill>
                  <a:schemeClr val="tx1"/>
                </a:solidFill>
                <a:latin typeface="Arial" panose="020B0604020202020204" pitchFamily="34" charset="0"/>
                <a:ea typeface="MS PGothic" panose="020B0600070205080204" pitchFamily="34" charset="-128"/>
              </a:defRPr>
            </a:lvl3pPr>
            <a:lvl4pPr marL="1530350" indent="-217488" defTabSz="912813">
              <a:defRPr>
                <a:solidFill>
                  <a:schemeClr val="tx1"/>
                </a:solidFill>
                <a:latin typeface="Arial" panose="020B0604020202020204" pitchFamily="34" charset="0"/>
                <a:ea typeface="MS PGothic" panose="020B0600070205080204" pitchFamily="34" charset="-128"/>
              </a:defRPr>
            </a:lvl4pPr>
            <a:lvl5pPr marL="1968500" indent="-217488" defTabSz="912813">
              <a:defRPr>
                <a:solidFill>
                  <a:schemeClr val="tx1"/>
                </a:solidFill>
                <a:latin typeface="Arial" panose="020B0604020202020204" pitchFamily="34" charset="0"/>
                <a:ea typeface="MS PGothic" panose="020B0600070205080204" pitchFamily="34" charset="-128"/>
              </a:defRPr>
            </a:lvl5pPr>
            <a:lvl6pPr marL="24257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8829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3401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7973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FA4ACA4-75CA-477F-8F60-496A7CD27C62}" type="slidenum">
              <a:rPr lang="en-US" altLang="en-US"/>
              <a:pPr/>
              <a:t>37</a:t>
            </a:fld>
            <a:endParaRPr lang="en-US" altLang="en-US"/>
          </a:p>
        </p:txBody>
      </p:sp>
      <p:sp>
        <p:nvSpPr>
          <p:cNvPr id="87043"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r>
              <a:rPr lang="en-US" altLang="en-US" b="1" dirty="0" smtClean="0">
                <a:latin typeface="Arial" panose="020B0604020202020204" pitchFamily="34" charset="0"/>
              </a:rPr>
              <a:t>Review from Lesson 1</a:t>
            </a:r>
          </a:p>
          <a:p>
            <a:pPr eaLnBrk="1" hangingPunct="1">
              <a:defRPr/>
            </a:pPr>
            <a:r>
              <a:rPr lang="en-US" altLang="en-US" dirty="0" smtClean="0">
                <a:latin typeface="Arial" panose="020B0604020202020204" pitchFamily="34" charset="0"/>
              </a:rPr>
              <a:t>Pinnipeds are divided into three groups:  </a:t>
            </a:r>
          </a:p>
          <a:p>
            <a:pPr eaLnBrk="1" hangingPunct="1">
              <a:defRPr/>
            </a:pPr>
            <a:r>
              <a:rPr lang="en-US" altLang="en-US" dirty="0" smtClean="0">
                <a:latin typeface="Arial" panose="020B0604020202020204" pitchFamily="34" charset="0"/>
              </a:rPr>
              <a:t>True seals (</a:t>
            </a:r>
            <a:r>
              <a:rPr lang="en-US" altLang="en-US" dirty="0" err="1" smtClean="0">
                <a:latin typeface="Arial" panose="020B0604020202020204" pitchFamily="34" charset="0"/>
              </a:rPr>
              <a:t>phocid</a:t>
            </a:r>
            <a:r>
              <a:rPr lang="en-US" altLang="en-US" dirty="0" smtClean="0">
                <a:latin typeface="Arial" panose="020B0604020202020204" pitchFamily="34" charset="0"/>
              </a:rPr>
              <a:t> seals) – these are seals like harbor seals and ringed seals</a:t>
            </a:r>
          </a:p>
          <a:p>
            <a:pPr eaLnBrk="1" hangingPunct="1">
              <a:defRPr/>
            </a:pPr>
            <a:r>
              <a:rPr lang="en-US" altLang="en-US" dirty="0" smtClean="0">
                <a:latin typeface="Arial" panose="020B0604020202020204" pitchFamily="34" charset="0"/>
              </a:rPr>
              <a:t>Eared seals (</a:t>
            </a:r>
            <a:r>
              <a:rPr lang="en-US" altLang="en-US" dirty="0" err="1" smtClean="0">
                <a:latin typeface="Arial" panose="020B0604020202020204" pitchFamily="34" charset="0"/>
              </a:rPr>
              <a:t>otariid</a:t>
            </a:r>
            <a:r>
              <a:rPr lang="en-US" altLang="en-US" dirty="0" smtClean="0">
                <a:latin typeface="Arial" panose="020B0604020202020204" pitchFamily="34" charset="0"/>
              </a:rPr>
              <a:t> seals) – these are fur seals and sea lions</a:t>
            </a:r>
          </a:p>
          <a:p>
            <a:pPr eaLnBrk="1" hangingPunct="1">
              <a:defRPr/>
            </a:pPr>
            <a:r>
              <a:rPr lang="en-US" altLang="en-US" dirty="0" smtClean="0">
                <a:latin typeface="Arial" panose="020B0604020202020204" pitchFamily="34" charset="0"/>
              </a:rPr>
              <a:t>Walrus (</a:t>
            </a:r>
            <a:r>
              <a:rPr lang="en-US" altLang="en-US" dirty="0" err="1" smtClean="0">
                <a:latin typeface="Arial" panose="020B0604020202020204" pitchFamily="34" charset="0"/>
              </a:rPr>
              <a:t>odobenid</a:t>
            </a:r>
            <a:r>
              <a:rPr lang="en-US" altLang="en-US" dirty="0" smtClean="0">
                <a:latin typeface="Arial" panose="020B0604020202020204" pitchFamily="34" charset="0"/>
              </a:rPr>
              <a:t>)</a:t>
            </a:r>
          </a:p>
          <a:p>
            <a:pPr eaLnBrk="1" hangingPunct="1">
              <a:defRPr/>
            </a:pPr>
            <a:endParaRPr lang="en-US" altLang="en-US" dirty="0" smtClean="0">
              <a:latin typeface="Arial" panose="020B0604020202020204" pitchFamily="34" charset="0"/>
            </a:endParaRPr>
          </a:p>
          <a:p>
            <a:pPr eaLnBrk="1" hangingPunct="1">
              <a:defRPr/>
            </a:pPr>
            <a:r>
              <a:rPr lang="en-US" altLang="en-US" dirty="0" smtClean="0">
                <a:latin typeface="Arial" panose="020B0604020202020204" pitchFamily="34" charset="0"/>
              </a:rPr>
              <a:t>Characteristics of an eared seal: </a:t>
            </a:r>
          </a:p>
          <a:p>
            <a:pPr marL="171450" indent="-171450" eaLnBrk="1" hangingPunct="1">
              <a:buFont typeface="Arial" panose="020B0604020202020204" pitchFamily="34" charset="0"/>
              <a:buChar char="•"/>
              <a:defRPr/>
            </a:pPr>
            <a:r>
              <a:rPr lang="en-US" altLang="en-US" dirty="0" smtClean="0">
                <a:latin typeface="Arial" panose="020B0604020202020204" pitchFamily="34" charset="0"/>
              </a:rPr>
              <a:t>external ear flaps </a:t>
            </a:r>
          </a:p>
          <a:p>
            <a:pPr marL="171450" indent="-171450" eaLnBrk="1" hangingPunct="1">
              <a:buFont typeface="Arial" panose="020B0604020202020204" pitchFamily="34" charset="0"/>
              <a:buChar char="•"/>
              <a:defRPr/>
            </a:pPr>
            <a:r>
              <a:rPr lang="en-US" altLang="en-US" dirty="0" smtClean="0">
                <a:latin typeface="Arial" panose="020B0604020202020204" pitchFamily="34" charset="0"/>
              </a:rPr>
              <a:t>Large flippers used for propulsion when swimming (eared seal “flies through the water”)</a:t>
            </a:r>
          </a:p>
          <a:p>
            <a:pPr marL="171450" indent="-171450" eaLnBrk="1" hangingPunct="1">
              <a:buFont typeface="Arial" panose="020B0604020202020204" pitchFamily="34" charset="0"/>
              <a:buChar char="•"/>
              <a:defRPr/>
            </a:pPr>
            <a:r>
              <a:rPr lang="en-US" altLang="en-US" dirty="0" smtClean="0">
                <a:latin typeface="Arial" panose="020B0604020202020204" pitchFamily="34" charset="0"/>
              </a:rPr>
              <a:t>hind flippers rotated under the body so that the fur seal can walk on all four flippers on land</a:t>
            </a:r>
          </a:p>
          <a:p>
            <a:pPr eaLnBrk="1" hangingPunct="1">
              <a:defRPr/>
            </a:pPr>
            <a:endParaRPr lang="en-US" altLang="en-US" dirty="0" smtClean="0">
              <a:latin typeface="Arial" panose="020B0604020202020204" pitchFamily="34" charset="0"/>
            </a:endParaRPr>
          </a:p>
          <a:p>
            <a:pPr eaLnBrk="1" hangingPunct="1">
              <a:defRPr/>
            </a:pPr>
            <a:r>
              <a:rPr lang="en-US" altLang="en-US" dirty="0" smtClean="0">
                <a:latin typeface="Arial" panose="020B0604020202020204" pitchFamily="34" charset="0"/>
              </a:rPr>
              <a:t>Northern fur seal is an eared seal (</a:t>
            </a:r>
            <a:r>
              <a:rPr lang="en-US" altLang="en-US" dirty="0" err="1" smtClean="0">
                <a:latin typeface="Arial" panose="020B0604020202020204" pitchFamily="34" charset="0"/>
              </a:rPr>
              <a:t>otariid</a:t>
            </a:r>
            <a:r>
              <a:rPr lang="en-US" altLang="en-US" dirty="0" smtClean="0">
                <a:latin typeface="Arial" panose="020B0604020202020204" pitchFamily="34" charset="0"/>
              </a:rPr>
              <a:t> seal).</a:t>
            </a:r>
          </a:p>
          <a:p>
            <a:pPr eaLnBrk="1" hangingPunct="1">
              <a:defRPr/>
            </a:pPr>
            <a:endParaRPr lang="en-US" altLang="en-US" dirty="0" smtClean="0">
              <a:latin typeface="Arial" panose="020B0604020202020204" pitchFamily="34" charset="0"/>
            </a:endParaRPr>
          </a:p>
          <a:p>
            <a:pPr eaLnBrk="1" hangingPunct="1">
              <a:defRPr/>
            </a:pPr>
            <a:r>
              <a:rPr lang="en-US" altLang="en-US" dirty="0" smtClean="0">
                <a:latin typeface="Arial" panose="020B0604020202020204" pitchFamily="34" charset="0"/>
              </a:rPr>
              <a:t>Photos: Rolf Ream, NOAA/AFSC/MML</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6" tIns="45864" rIns="91726" bIns="45864" anchor="b"/>
          <a:lstStyle>
            <a:lvl1pPr defTabSz="954088">
              <a:defRPr>
                <a:solidFill>
                  <a:schemeClr val="tx1"/>
                </a:solidFill>
                <a:latin typeface="Arial" panose="020B0604020202020204" pitchFamily="34" charset="0"/>
                <a:ea typeface="MS PGothic" panose="020B0600070205080204" pitchFamily="34" charset="-128"/>
              </a:defRPr>
            </a:lvl1pPr>
            <a:lvl2pPr marL="742950" indent="-285750" defTabSz="954088">
              <a:defRPr>
                <a:solidFill>
                  <a:schemeClr val="tx1"/>
                </a:solidFill>
                <a:latin typeface="Arial" panose="020B0604020202020204" pitchFamily="34" charset="0"/>
                <a:ea typeface="MS PGothic" panose="020B0600070205080204" pitchFamily="34" charset="-128"/>
              </a:defRPr>
            </a:lvl2pPr>
            <a:lvl3pPr marL="1143000" indent="-228600" defTabSz="954088">
              <a:defRPr>
                <a:solidFill>
                  <a:schemeClr val="tx1"/>
                </a:solidFill>
                <a:latin typeface="Arial" panose="020B0604020202020204" pitchFamily="34" charset="0"/>
                <a:ea typeface="MS PGothic" panose="020B0600070205080204" pitchFamily="34" charset="-128"/>
              </a:defRPr>
            </a:lvl3pPr>
            <a:lvl4pPr marL="1600200" indent="-228600" defTabSz="954088">
              <a:defRPr>
                <a:solidFill>
                  <a:schemeClr val="tx1"/>
                </a:solidFill>
                <a:latin typeface="Arial" panose="020B0604020202020204" pitchFamily="34" charset="0"/>
                <a:ea typeface="MS PGothic" panose="020B0600070205080204" pitchFamily="34" charset="-128"/>
              </a:defRPr>
            </a:lvl4pPr>
            <a:lvl5pPr marL="2057400" indent="-228600" defTabSz="954088">
              <a:defRPr>
                <a:solidFill>
                  <a:schemeClr val="tx1"/>
                </a:solidFill>
                <a:latin typeface="Arial" panose="020B0604020202020204" pitchFamily="34" charset="0"/>
                <a:ea typeface="MS PGothic" panose="020B0600070205080204" pitchFamily="34" charset="-128"/>
              </a:defRPr>
            </a:lvl5pPr>
            <a:lvl6pPr marL="25146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5F951B3B-F832-4976-9B77-2F7E95B56D4A}" type="slidenum">
              <a:rPr lang="en-US" altLang="en-US" sz="1100"/>
              <a:pPr algn="r"/>
              <a:t>38</a:t>
            </a:fld>
            <a:endParaRPr lang="en-US" altLang="en-US" sz="110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dirty="0" smtClean="0">
                <a:latin typeface="Arial" panose="020B0604020202020204" pitchFamily="34" charset="0"/>
              </a:rPr>
              <a:t>Main points:</a:t>
            </a:r>
          </a:p>
          <a:p>
            <a:pPr eaLnBrk="1" hangingPunct="1"/>
            <a:r>
              <a:rPr lang="en-US" altLang="en-US" dirty="0" smtClean="0">
                <a:latin typeface="Arial" panose="020B0604020202020204" pitchFamily="34" charset="0"/>
              </a:rPr>
              <a:t>During a given year, a female has one pup.</a:t>
            </a:r>
          </a:p>
          <a:p>
            <a:pPr eaLnBrk="1" hangingPunct="1"/>
            <a:r>
              <a:rPr lang="en-US" altLang="en-US" dirty="0" smtClean="0">
                <a:latin typeface="Arial" panose="020B0604020202020204" pitchFamily="34" charset="0"/>
              </a:rPr>
              <a:t>Males can mate with many females.  </a:t>
            </a:r>
          </a:p>
          <a:p>
            <a:pPr eaLnBrk="1" hangingPunct="1"/>
            <a:r>
              <a:rPr lang="en-US" altLang="en-US" dirty="0" smtClean="0">
                <a:latin typeface="Arial" panose="020B0604020202020204" pitchFamily="34" charset="0"/>
              </a:rPr>
              <a:t>Only about 10% of male pups become breeding males, whereas most females become breeding females.</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Source: Gentry, R. 1990. Behavior and ecology of the northern fur seal.</a:t>
            </a:r>
          </a:p>
          <a:p>
            <a:pPr eaLnBrk="1" hangingPunct="1"/>
            <a:r>
              <a:rPr lang="en-US" altLang="en-US" dirty="0" smtClean="0">
                <a:latin typeface="Arial" panose="020B0604020202020204" pitchFamily="34" charset="0"/>
              </a:rPr>
              <a:t>Photo: NOAA/AFSC/MML</a:t>
            </a:r>
          </a:p>
          <a:p>
            <a:pPr eaLnBrk="1" hangingPunct="1"/>
            <a:endParaRPr lang="en-US" altLang="en-US" dirty="0" smtClean="0">
              <a:latin typeface="Arial" panose="020B0604020202020204" pitchFamily="34" charset="0"/>
            </a:endParaRPr>
          </a:p>
          <a:p>
            <a:pPr eaLnBrk="1" hangingPunct="1"/>
            <a:r>
              <a:rPr lang="en-US" altLang="en-US" b="1" dirty="0" smtClean="0">
                <a:latin typeface="Arial" panose="020B0604020202020204" pitchFamily="34" charset="0"/>
              </a:rPr>
              <a:t>Background on fur seal life history</a:t>
            </a:r>
          </a:p>
          <a:p>
            <a:pPr eaLnBrk="1" hangingPunct="1">
              <a:buFontTx/>
              <a:buChar char="•"/>
            </a:pPr>
            <a:r>
              <a:rPr lang="en-US" altLang="en-US" dirty="0" smtClean="0">
                <a:latin typeface="Arial" panose="020B0604020202020204" pitchFamily="34" charset="0"/>
              </a:rPr>
              <a:t>Northern fur seals spend much of the year at sea, but return to land to breed (mate and have pups) during the summer. They gather in large groups at specific areas, called rookeries, on islands in Alaska, California, and Russia.  </a:t>
            </a:r>
          </a:p>
          <a:p>
            <a:pPr eaLnBrk="1" hangingPunct="1">
              <a:buFontTx/>
              <a:buChar char="•"/>
            </a:pPr>
            <a:r>
              <a:rPr lang="en-US" altLang="en-US" dirty="0" smtClean="0">
                <a:latin typeface="Arial" panose="020B0604020202020204" pitchFamily="34" charset="0"/>
              </a:rPr>
              <a:t>Most female fur seals return to the same spot year after year to give birth (a behavior called </a:t>
            </a:r>
            <a:r>
              <a:rPr lang="en-US" altLang="en-US" dirty="0" err="1" smtClean="0">
                <a:latin typeface="Arial" panose="020B0604020202020204" pitchFamily="34" charset="0"/>
              </a:rPr>
              <a:t>philopatry</a:t>
            </a:r>
            <a:r>
              <a:rPr lang="en-US" altLang="en-US" dirty="0" smtClean="0">
                <a:latin typeface="Arial" panose="020B0604020202020204" pitchFamily="34" charset="0"/>
              </a:rPr>
              <a:t>).  </a:t>
            </a:r>
          </a:p>
          <a:p>
            <a:pPr lvl="1" eaLnBrk="1" hangingPunct="1">
              <a:buFontTx/>
              <a:buChar char="•"/>
            </a:pPr>
            <a:r>
              <a:rPr lang="en-US" altLang="en-US" dirty="0" err="1" smtClean="0">
                <a:latin typeface="Arial" panose="020B0604020202020204" pitchFamily="34" charset="0"/>
              </a:rPr>
              <a:t>Philopatry</a:t>
            </a:r>
            <a:r>
              <a:rPr lang="en-US" altLang="en-US" dirty="0" smtClean="0">
                <a:latin typeface="Arial" panose="020B0604020202020204" pitchFamily="34" charset="0"/>
              </a:rPr>
              <a:t> – returning to the location where an individual was born</a:t>
            </a:r>
          </a:p>
          <a:p>
            <a:pPr eaLnBrk="1" hangingPunct="1">
              <a:buFontTx/>
              <a:buChar char="•"/>
            </a:pPr>
            <a:r>
              <a:rPr lang="en-US" altLang="en-US" dirty="0" smtClean="0">
                <a:latin typeface="Arial" panose="020B0604020202020204" pitchFamily="34" charset="0"/>
              </a:rPr>
              <a:t>Some females return to the same island and rookery but not the site where they were born (a behavior called site fidelity).</a:t>
            </a:r>
          </a:p>
          <a:p>
            <a:pPr lvl="1" eaLnBrk="1" hangingPunct="1">
              <a:buFontTx/>
              <a:buChar char="•"/>
            </a:pPr>
            <a:r>
              <a:rPr lang="en-US" altLang="en-US" dirty="0" smtClean="0">
                <a:latin typeface="Arial" panose="020B0604020202020204" pitchFamily="34" charset="0"/>
              </a:rPr>
              <a:t>Site fidelity – returning to the same place (can be in relation to the destination of a feeding place, a migration, or a breeding area, among other things)</a:t>
            </a:r>
          </a:p>
          <a:p>
            <a:pPr eaLnBrk="1" hangingPunct="1">
              <a:buFontTx/>
              <a:buChar char="•"/>
            </a:pPr>
            <a:r>
              <a:rPr lang="en-US" altLang="en-US" dirty="0" smtClean="0">
                <a:latin typeface="Arial" panose="020B0604020202020204" pitchFamily="34" charset="0"/>
              </a:rPr>
              <a:t>Because of this, males gather in areas where female fur seals will arrive each year to breed, and set up territories that they defend against other males.  </a:t>
            </a:r>
          </a:p>
          <a:p>
            <a:pPr eaLnBrk="1" hangingPunct="1">
              <a:buFontTx/>
              <a:buChar char="•"/>
            </a:pPr>
            <a:r>
              <a:rPr lang="en-US" altLang="en-US" dirty="0" smtClean="0">
                <a:latin typeface="Arial" panose="020B0604020202020204" pitchFamily="34" charset="0"/>
              </a:rPr>
              <a:t>The biggest, strongest, most dominant males have the most females in their territories.</a:t>
            </a:r>
          </a:p>
          <a:p>
            <a:pPr eaLnBrk="1" hangingPunct="1"/>
            <a:endParaRPr lang="en-US" altLang="en-US" dirty="0" smtClean="0">
              <a:latin typeface="Arial" panose="020B0604020202020204" pitchFamily="34" charset="0"/>
            </a:endParaRPr>
          </a:p>
          <a:p>
            <a:pPr eaLnBrk="1" hangingPunct="1">
              <a:spcBef>
                <a:spcPct val="0"/>
              </a:spcBef>
            </a:pPr>
            <a:r>
              <a:rPr lang="en-US" altLang="en-US" dirty="0" smtClean="0">
                <a:latin typeface="Arial" panose="020B0604020202020204" pitchFamily="34" charset="0"/>
              </a:rPr>
              <a:t>Use the picture to talk about the physical differences between males and females to lead into the main questions with this.</a:t>
            </a:r>
          </a:p>
          <a:p>
            <a:pPr eaLnBrk="1" hangingPunct="1">
              <a:spcBef>
                <a:spcPct val="0"/>
              </a:spcBef>
            </a:pPr>
            <a:r>
              <a:rPr lang="en-US" altLang="en-US" dirty="0" err="1" smtClean="0">
                <a:latin typeface="Arial" panose="020B0604020202020204" pitchFamily="34" charset="0"/>
              </a:rPr>
              <a:t>Eg</a:t>
            </a:r>
            <a:r>
              <a:rPr lang="en-US" altLang="en-US" dirty="0" smtClean="0">
                <a:latin typeface="Arial" panose="020B0604020202020204" pitchFamily="34" charset="0"/>
              </a:rPr>
              <a:t>. Who can show me which are the males, which are the females and which are the pups, how do you know that?</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Sources:  </a:t>
            </a:r>
            <a:r>
              <a:rPr lang="en-US" altLang="en-US" dirty="0" err="1" smtClean="0">
                <a:latin typeface="Arial" panose="020B0604020202020204" pitchFamily="34" charset="0"/>
              </a:rPr>
              <a:t>Riedman</a:t>
            </a:r>
            <a:r>
              <a:rPr lang="en-US" altLang="en-US" dirty="0" smtClean="0">
                <a:latin typeface="Arial" panose="020B0604020202020204" pitchFamily="34" charset="0"/>
              </a:rPr>
              <a:t>, M. 1990. The Pinnipeds.; Gentry, R. 1998. Behavior and ecology of the northern fur seal.</a:t>
            </a:r>
          </a:p>
          <a:p>
            <a:pPr eaLnBrk="1" hangingPunct="1"/>
            <a:endParaRPr lang="en-US" altLang="en-US" dirty="0" smtClean="0">
              <a:latin typeface="Arial" panose="020B0604020202020204" pitchFamily="34" charset="0"/>
            </a:endParaRPr>
          </a:p>
          <a:p>
            <a:pPr eaLnBrk="1" hangingPunct="1">
              <a:buFontTx/>
              <a:buChar char="•"/>
            </a:pPr>
            <a:r>
              <a:rPr lang="en-US" altLang="en-US" dirty="0" smtClean="0">
                <a:latin typeface="Arial" panose="020B0604020202020204" pitchFamily="34" charset="0"/>
              </a:rPr>
              <a:t>Male fur seals may take up to 7-10 years to become breeding males and may only keep a territory on the rookery for a few years. </a:t>
            </a:r>
          </a:p>
          <a:p>
            <a:pPr eaLnBrk="1" hangingPunct="1">
              <a:buFontTx/>
              <a:buChar char="•"/>
            </a:pPr>
            <a:r>
              <a:rPr lang="en-US" altLang="en-US" dirty="0" smtClean="0">
                <a:latin typeface="Arial" panose="020B0604020202020204" pitchFamily="34" charset="0"/>
              </a:rPr>
              <a:t>If they become territorial males (adult males who hold a territory on the rookery) they may father many pups per year during the time that they have a territory. Not all males become breeding males; some are idle males (defend a territory but don’t have females) and some remain on the </a:t>
            </a:r>
            <a:r>
              <a:rPr lang="en-US" altLang="en-US" dirty="0" err="1" smtClean="0">
                <a:latin typeface="Arial" panose="020B0604020202020204" pitchFamily="34" charset="0"/>
              </a:rPr>
              <a:t>haulout</a:t>
            </a:r>
            <a:r>
              <a:rPr lang="en-US" altLang="en-US" dirty="0" smtClean="0">
                <a:latin typeface="Arial" panose="020B0604020202020204" pitchFamily="34" charset="0"/>
              </a:rPr>
              <a:t> areas.</a:t>
            </a:r>
          </a:p>
          <a:p>
            <a:pPr eaLnBrk="1" hangingPunct="1">
              <a:buFontTx/>
              <a:buChar char="•"/>
            </a:pPr>
            <a:r>
              <a:rPr lang="en-US" altLang="en-US" dirty="0" smtClean="0">
                <a:latin typeface="Arial" panose="020B0604020202020204" pitchFamily="34" charset="0"/>
              </a:rPr>
              <a:t>Female fur seals begin to breed at 3-5 years of age and then have one pup per year until they are 18-20 years old. Females choose a location on the rookery that increases their chances of weaning a pup.</a:t>
            </a:r>
          </a:p>
          <a:p>
            <a:pPr eaLnBrk="1" hangingPunct="1">
              <a:buFontTx/>
              <a:buChar char="•"/>
            </a:pPr>
            <a:r>
              <a:rPr lang="en-US" altLang="en-US" dirty="0" smtClean="0">
                <a:latin typeface="Arial" panose="020B0604020202020204" pitchFamily="34" charset="0"/>
              </a:rPr>
              <a:t>Pups are born in July and remain on the rookery until they are weaned, 4 months later.</a:t>
            </a:r>
          </a:p>
          <a:p>
            <a:pPr eaLnBrk="1" hangingPunct="1">
              <a:buFontTx/>
              <a:buChar char="•"/>
            </a:pPr>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The pregnancy rate for females is approximately 60% for females age 3 and greater, and 68% for females age 4 and greater (York 1987). Nearly 90% of females in their reproductive prime, 8-13 years old, are pregnant every year with the pregnancy rate gradually decreasing after 13 years of age.</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Source: </a:t>
            </a:r>
            <a:r>
              <a:rPr lang="en-US" altLang="en-US" dirty="0" err="1" smtClean="0">
                <a:latin typeface="Arial" panose="020B0604020202020204" pitchFamily="34" charset="0"/>
              </a:rPr>
              <a:t>Antonelis</a:t>
            </a:r>
            <a:r>
              <a:rPr lang="en-US" altLang="en-US" dirty="0" smtClean="0">
                <a:latin typeface="Arial" panose="020B0604020202020204" pitchFamily="34" charset="0"/>
              </a:rPr>
              <a:t>  G. (1992) Northern fur seal techniques manual. U.S. Dep. </a:t>
            </a:r>
            <a:r>
              <a:rPr lang="en-US" altLang="en-US" dirty="0" err="1" smtClean="0">
                <a:latin typeface="Arial" panose="020B0604020202020204" pitchFamily="34" charset="0"/>
              </a:rPr>
              <a:t>Commer</a:t>
            </a:r>
            <a:r>
              <a:rPr lang="en-US" altLang="en-US" dirty="0" smtClean="0">
                <a:latin typeface="Arial" panose="020B0604020202020204" pitchFamily="34" charset="0"/>
              </a:rPr>
              <a:t>, Seattle. NOAA Tech Memo NMFS F/NWC-214, 47 p. (adult males); York (1987) – female reproduction</a:t>
            </a:r>
          </a:p>
          <a:p>
            <a:pPr eaLnBrk="1" hangingPunct="1"/>
            <a:endParaRPr lang="en-US" altLang="en-US" dirty="0" smtClean="0">
              <a:latin typeface="Arial" panose="020B060402020202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panose="020B0604020202020204" pitchFamily="34" charset="0"/>
                <a:ea typeface="MS PGothic" panose="020B0600070205080204" pitchFamily="34" charset="-128"/>
              </a:defRPr>
            </a:lvl1pPr>
            <a:lvl2pPr marL="709613" indent="-273050" defTabSz="912813">
              <a:defRPr>
                <a:solidFill>
                  <a:schemeClr val="tx1"/>
                </a:solidFill>
                <a:latin typeface="Arial" panose="020B0604020202020204" pitchFamily="34" charset="0"/>
                <a:ea typeface="MS PGothic" panose="020B0600070205080204" pitchFamily="34" charset="-128"/>
              </a:defRPr>
            </a:lvl2pPr>
            <a:lvl3pPr marL="1092200" indent="-217488" defTabSz="912813">
              <a:defRPr>
                <a:solidFill>
                  <a:schemeClr val="tx1"/>
                </a:solidFill>
                <a:latin typeface="Arial" panose="020B0604020202020204" pitchFamily="34" charset="0"/>
                <a:ea typeface="MS PGothic" panose="020B0600070205080204" pitchFamily="34" charset="-128"/>
              </a:defRPr>
            </a:lvl3pPr>
            <a:lvl4pPr marL="1530350" indent="-217488" defTabSz="912813">
              <a:defRPr>
                <a:solidFill>
                  <a:schemeClr val="tx1"/>
                </a:solidFill>
                <a:latin typeface="Arial" panose="020B0604020202020204" pitchFamily="34" charset="0"/>
                <a:ea typeface="MS PGothic" panose="020B0600070205080204" pitchFamily="34" charset="-128"/>
              </a:defRPr>
            </a:lvl4pPr>
            <a:lvl5pPr marL="1968500" indent="-217488" defTabSz="912813">
              <a:defRPr>
                <a:solidFill>
                  <a:schemeClr val="tx1"/>
                </a:solidFill>
                <a:latin typeface="Arial" panose="020B0604020202020204" pitchFamily="34" charset="0"/>
                <a:ea typeface="MS PGothic" panose="020B0600070205080204" pitchFamily="34" charset="-128"/>
              </a:defRPr>
            </a:lvl5pPr>
            <a:lvl6pPr marL="24257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8829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3401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797300" indent="-217488" defTabSz="912813"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CC1A4BF-92FE-40B9-BD93-5725BF34FC58}" type="slidenum">
              <a:rPr lang="en-US" altLang="en-US"/>
              <a:pPr/>
              <a:t>39</a:t>
            </a:fld>
            <a:endParaRPr lang="en-US" altLang="en-US"/>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err="1" smtClean="0">
                <a:latin typeface="Arial" panose="020B0604020202020204" pitchFamily="34" charset="0"/>
              </a:rPr>
              <a:t>Unangam</a:t>
            </a:r>
            <a:r>
              <a:rPr lang="en-US" altLang="en-US" dirty="0" smtClean="0">
                <a:latin typeface="Arial" panose="020B0604020202020204" pitchFamily="34" charset="0"/>
              </a:rPr>
              <a:t> names: </a:t>
            </a:r>
          </a:p>
          <a:p>
            <a:pPr eaLnBrk="1" hangingPunct="1"/>
            <a:r>
              <a:rPr lang="en-US" altLang="en-US" dirty="0" err="1" smtClean="0">
                <a:latin typeface="Arial" panose="020B0604020202020204" pitchFamily="34" charset="0"/>
              </a:rPr>
              <a:t>Tanax</a:t>
            </a:r>
            <a:r>
              <a:rPr lang="en-US" altLang="en-US" dirty="0" smtClean="0">
                <a:latin typeface="Arial" panose="020B0604020202020204" pitchFamily="34" charset="0"/>
              </a:rPr>
              <a:t>^-</a:t>
            </a:r>
            <a:r>
              <a:rPr lang="en-US" altLang="en-US" dirty="0" err="1" smtClean="0">
                <a:latin typeface="Arial" panose="020B0604020202020204" pitchFamily="34" charset="0"/>
              </a:rPr>
              <a:t>Amix</a:t>
            </a:r>
            <a:r>
              <a:rPr lang="en-US" altLang="en-US" dirty="0" smtClean="0">
                <a:latin typeface="Arial" panose="020B0604020202020204" pitchFamily="34" charset="0"/>
              </a:rPr>
              <a:t>^ - Pribilof Islands</a:t>
            </a:r>
          </a:p>
          <a:p>
            <a:pPr eaLnBrk="1" hangingPunct="1"/>
            <a:r>
              <a:rPr lang="en-US" altLang="en-US" dirty="0" err="1" smtClean="0">
                <a:latin typeface="Arial" panose="020B0604020202020204" pitchFamily="34" charset="0"/>
              </a:rPr>
              <a:t>Ag^asaag^ux</a:t>
            </a:r>
            <a:r>
              <a:rPr lang="en-US" altLang="en-US" dirty="0" smtClean="0">
                <a:latin typeface="Arial" panose="020B0604020202020204" pitchFamily="34" charset="0"/>
              </a:rPr>
              <a:t>^ - </a:t>
            </a:r>
            <a:r>
              <a:rPr lang="en-US" altLang="en-US" dirty="0" err="1" smtClean="0">
                <a:latin typeface="Arial" panose="020B0604020202020204" pitchFamily="34" charset="0"/>
              </a:rPr>
              <a:t>Bogoslof</a:t>
            </a:r>
            <a:r>
              <a:rPr lang="en-US" altLang="en-US" dirty="0" smtClean="0">
                <a:latin typeface="Arial" panose="020B0604020202020204" pitchFamily="34" charset="0"/>
              </a:rPr>
              <a:t> Island</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There are five northern fur seal breeding rookery locations: three in Russia (Commander Islands, Robben Island, Kuril Islands), two in the Bering Sea (Pribilof Islands, </a:t>
            </a:r>
            <a:r>
              <a:rPr lang="en-US" altLang="en-US" dirty="0" err="1" smtClean="0">
                <a:latin typeface="Arial" panose="020B0604020202020204" pitchFamily="34" charset="0"/>
              </a:rPr>
              <a:t>Bogoslof</a:t>
            </a:r>
            <a:r>
              <a:rPr lang="en-US" altLang="en-US" dirty="0" smtClean="0">
                <a:latin typeface="Arial" panose="020B0604020202020204" pitchFamily="34" charset="0"/>
              </a:rPr>
              <a:t> Island), and one in California (San Miguel Island). The largest proportion of the northern fur seal population is on the Pribilof Islands. At each location, fur seals breed at specific rookeries (e.g., in the Pribilof Islands, there are 15 rookeries on St. Paul Island and 6 on St. George Island.</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Percentage of the worldwide northern fur seal population in different rookery locations (2012):</a:t>
            </a:r>
          </a:p>
          <a:p>
            <a:pPr eaLnBrk="1" hangingPunct="1"/>
            <a:r>
              <a:rPr lang="en-US" altLang="en-US" dirty="0" smtClean="0">
                <a:latin typeface="Arial" panose="020B0604020202020204" pitchFamily="34" charset="0"/>
              </a:rPr>
              <a:t>44.6% Pribilof Islands</a:t>
            </a:r>
          </a:p>
          <a:p>
            <a:pPr eaLnBrk="1" hangingPunct="1"/>
            <a:r>
              <a:rPr lang="en-US" altLang="en-US" dirty="0" smtClean="0">
                <a:latin typeface="Arial" panose="020B0604020202020204" pitchFamily="34" charset="0"/>
              </a:rPr>
              <a:t>22.6% Commander Islands</a:t>
            </a:r>
          </a:p>
          <a:p>
            <a:pPr eaLnBrk="1" hangingPunct="1"/>
            <a:r>
              <a:rPr lang="en-US" altLang="en-US" dirty="0" smtClean="0">
                <a:latin typeface="Arial" panose="020B0604020202020204" pitchFamily="34" charset="0"/>
              </a:rPr>
              <a:t>12.2% Robben Island</a:t>
            </a:r>
          </a:p>
          <a:p>
            <a:pPr eaLnBrk="1" hangingPunct="1"/>
            <a:r>
              <a:rPr lang="en-US" altLang="en-US" dirty="0" smtClean="0">
                <a:latin typeface="Arial" panose="020B0604020202020204" pitchFamily="34" charset="0"/>
              </a:rPr>
              <a:t>10.8% Kuril Islands</a:t>
            </a:r>
          </a:p>
          <a:p>
            <a:pPr eaLnBrk="1" hangingPunct="1"/>
            <a:r>
              <a:rPr lang="en-US" altLang="en-US" dirty="0" smtClean="0">
                <a:latin typeface="Arial" panose="020B0604020202020204" pitchFamily="34" charset="0"/>
              </a:rPr>
              <a:t>8.6% </a:t>
            </a:r>
            <a:r>
              <a:rPr lang="en-US" altLang="en-US" dirty="0" err="1" smtClean="0">
                <a:latin typeface="Arial" panose="020B0604020202020204" pitchFamily="34" charset="0"/>
              </a:rPr>
              <a:t>Bogoslof</a:t>
            </a:r>
            <a:r>
              <a:rPr lang="en-US" altLang="en-US" dirty="0" smtClean="0">
                <a:latin typeface="Arial" panose="020B0604020202020204" pitchFamily="34" charset="0"/>
              </a:rPr>
              <a:t> Island</a:t>
            </a:r>
          </a:p>
          <a:p>
            <a:pPr eaLnBrk="1" hangingPunct="1"/>
            <a:r>
              <a:rPr lang="en-US" altLang="en-US" dirty="0" smtClean="0">
                <a:latin typeface="Arial" panose="020B0604020202020204" pitchFamily="34" charset="0"/>
              </a:rPr>
              <a:t>1.1% San Miguel Island</a:t>
            </a:r>
          </a:p>
          <a:p>
            <a:pPr eaLnBrk="1" hangingPunct="1"/>
            <a:endParaRPr lang="en-US" altLang="en-US" dirty="0" smtClean="0">
              <a:latin typeface="Arial" panose="020B0604020202020204" pitchFamily="34" charset="0"/>
            </a:endParaRPr>
          </a:p>
          <a:p>
            <a:pPr eaLnBrk="1" hangingPunct="1"/>
            <a:r>
              <a:rPr lang="en-US" altLang="en-US" dirty="0" smtClean="0">
                <a:latin typeface="Arial" panose="020B0604020202020204" pitchFamily="34" charset="0"/>
              </a:rPr>
              <a:t>Map from NOAA/AFSC/MML observer PowerPoint</a:t>
            </a:r>
          </a:p>
          <a:p>
            <a:pPr eaLnBrk="1" hangingPunct="1"/>
            <a:endParaRPr lang="en-US" altLang="en-US" dirty="0" smtClean="0">
              <a:latin typeface="Arial" panose="020B0604020202020204" pitchFamily="34"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938588" y="8774113"/>
            <a:ext cx="3011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26" tIns="45864" rIns="91726" bIns="45864" anchor="b"/>
          <a:lstStyle>
            <a:lvl1pPr defTabSz="954088">
              <a:defRPr>
                <a:solidFill>
                  <a:schemeClr val="tx1"/>
                </a:solidFill>
                <a:latin typeface="Arial" panose="020B0604020202020204" pitchFamily="34" charset="0"/>
                <a:ea typeface="MS PGothic" panose="020B0600070205080204" pitchFamily="34" charset="-128"/>
              </a:defRPr>
            </a:lvl1pPr>
            <a:lvl2pPr marL="742950" indent="-285750" defTabSz="954088">
              <a:defRPr>
                <a:solidFill>
                  <a:schemeClr val="tx1"/>
                </a:solidFill>
                <a:latin typeface="Arial" panose="020B0604020202020204" pitchFamily="34" charset="0"/>
                <a:ea typeface="MS PGothic" panose="020B0600070205080204" pitchFamily="34" charset="-128"/>
              </a:defRPr>
            </a:lvl2pPr>
            <a:lvl3pPr marL="1143000" indent="-228600" defTabSz="954088">
              <a:defRPr>
                <a:solidFill>
                  <a:schemeClr val="tx1"/>
                </a:solidFill>
                <a:latin typeface="Arial" panose="020B0604020202020204" pitchFamily="34" charset="0"/>
                <a:ea typeface="MS PGothic" panose="020B0600070205080204" pitchFamily="34" charset="-128"/>
              </a:defRPr>
            </a:lvl3pPr>
            <a:lvl4pPr marL="1600200" indent="-228600" defTabSz="954088">
              <a:defRPr>
                <a:solidFill>
                  <a:schemeClr val="tx1"/>
                </a:solidFill>
                <a:latin typeface="Arial" panose="020B0604020202020204" pitchFamily="34" charset="0"/>
                <a:ea typeface="MS PGothic" panose="020B0600070205080204" pitchFamily="34" charset="-128"/>
              </a:defRPr>
            </a:lvl4pPr>
            <a:lvl5pPr marL="2057400" indent="-228600" defTabSz="954088">
              <a:defRPr>
                <a:solidFill>
                  <a:schemeClr val="tx1"/>
                </a:solidFill>
                <a:latin typeface="Arial" panose="020B0604020202020204" pitchFamily="34" charset="0"/>
                <a:ea typeface="MS PGothic" panose="020B0600070205080204" pitchFamily="34" charset="-128"/>
              </a:defRPr>
            </a:lvl5pPr>
            <a:lvl6pPr marL="25146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54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fld id="{9A9DBC4E-3AD4-4C03-BFF2-FBD3C2566AA7}" type="slidenum">
              <a:rPr lang="en-US" altLang="en-US" sz="1100"/>
              <a:pPr algn="r"/>
              <a:t>40</a:t>
            </a:fld>
            <a:endParaRPr lang="en-US" altLang="en-US" sz="11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anose="020B0604020202020204" pitchFamily="34" charset="0"/>
              </a:rPr>
              <a:t>See more details in Lesson 6 - Where do fur seals go in the winter?</a:t>
            </a:r>
          </a:p>
          <a:p>
            <a:pPr eaLnBrk="1" hangingPunct="1"/>
            <a:r>
              <a:rPr lang="en-US" altLang="en-US" smtClean="0">
                <a:latin typeface="Arial" panose="020B0604020202020204" pitchFamily="34" charset="0"/>
              </a:rPr>
              <a:t>Map: NOAA/AFSC</a:t>
            </a:r>
          </a:p>
          <a:p>
            <a:pPr eaLnBrk="1" hangingPunct="1"/>
            <a:endParaRPr lang="en-US" altLang="en-US" smtClean="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28002" name="Rectangle 2"/>
          <p:cNvSpPr>
            <a:spLocks noGrp="1" noChangeArrowheads="1"/>
          </p:cNvSpPr>
          <p:nvPr>
            <p:ph type="ctrTitle" sz="quarter"/>
          </p:nvPr>
        </p:nvSpPr>
        <p:spPr>
          <a:xfrm>
            <a:off x="685800" y="1676400"/>
            <a:ext cx="7772400" cy="1828800"/>
          </a:xfrm>
          <a:prstGeom prst="rect">
            <a:avLst/>
          </a:prstGeom>
        </p:spPr>
        <p:txBody>
          <a:bodyPr/>
          <a:lstStyle>
            <a:lvl1pPr>
              <a:defRPr>
                <a:solidFill>
                  <a:srgbClr val="4B1C3D"/>
                </a:solidFill>
              </a:defRPr>
            </a:lvl1pPr>
          </a:lstStyle>
          <a:p>
            <a:r>
              <a:rPr lang="en-US" smtClean="0"/>
              <a:t>Click to edit Master title style</a:t>
            </a:r>
            <a:endParaRPr lang="en-US" dirty="0"/>
          </a:p>
        </p:txBody>
      </p:sp>
      <p:sp>
        <p:nvSpPr>
          <p:cNvPr id="128003" name="Rectangle 3"/>
          <p:cNvSpPr>
            <a:spLocks noGrp="1" noChangeArrowheads="1"/>
          </p:cNvSpPr>
          <p:nvPr>
            <p:ph type="subTitle" sz="quarter" idx="1"/>
          </p:nvPr>
        </p:nvSpPr>
        <p:spPr>
          <a:xfrm>
            <a:off x="1371600" y="3886200"/>
            <a:ext cx="6400800" cy="1752600"/>
          </a:xfrm>
        </p:spPr>
        <p:txBody>
          <a:bodyPr/>
          <a:lstStyle>
            <a:lvl1pPr marL="0" indent="0" algn="ctr">
              <a:buFont typeface="Zapf Dingbats" charset="2"/>
              <a:buNone/>
              <a:defRPr/>
            </a:lvl1pPr>
          </a:lstStyle>
          <a:p>
            <a:r>
              <a:rPr lang="en-US" smtClean="0"/>
              <a:t>Click to edit Master subtitle style</a:t>
            </a:r>
            <a:endParaRPr lang="en-US"/>
          </a:p>
        </p:txBody>
      </p:sp>
      <p:sp>
        <p:nvSpPr>
          <p:cNvPr id="4" name="Slide Number Placeholder 3"/>
          <p:cNvSpPr>
            <a:spLocks noGrp="1" noChangeArrowheads="1"/>
          </p:cNvSpPr>
          <p:nvPr>
            <p:ph type="sldNum" sz="quarter" idx="10"/>
          </p:nvPr>
        </p:nvSpPr>
        <p:spPr/>
        <p:txBody>
          <a:bodyPr/>
          <a:lstStyle>
            <a:lvl1pPr>
              <a:defRPr smtClean="0"/>
            </a:lvl1pPr>
          </a:lstStyle>
          <a:p>
            <a:pPr>
              <a:defRPr/>
            </a:pPr>
            <a:fld id="{A60B9601-797D-4A60-A786-2B3522C2CB79}" type="slidenum">
              <a:rPr lang="en-US" altLang="en-US"/>
              <a:pPr>
                <a:defRPr/>
              </a:pPr>
              <a:t>‹#›</a:t>
            </a:fld>
            <a:endParaRPr lang="en-US" altLang="en-US"/>
          </a:p>
        </p:txBody>
      </p:sp>
    </p:spTree>
    <p:extLst>
      <p:ext uri="{BB962C8B-B14F-4D97-AF65-F5344CB8AC3E}">
        <p14:creationId xmlns:p14="http://schemas.microsoft.com/office/powerpoint/2010/main" val="35762536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Text, and Content">
    <p:spTree>
      <p:nvGrpSpPr>
        <p:cNvPr id="1" name=""/>
        <p:cNvGrpSpPr/>
        <p:nvPr/>
      </p:nvGrpSpPr>
      <p:grpSpPr>
        <a:xfrm>
          <a:off x="0" y="0"/>
          <a:ext cx="0" cy="0"/>
          <a:chOff x="0" y="0"/>
          <a:chExt cx="0" cy="0"/>
        </a:xfrm>
      </p:grpSpPr>
      <p:sp>
        <p:nvSpPr>
          <p:cNvPr id="5"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dirty="0">
              <a:latin typeface="Arial" charset="0"/>
              <a:ea typeface="+mn-ea"/>
            </a:endParaRPr>
          </a:p>
        </p:txBody>
      </p:sp>
      <p:sp>
        <p:nvSpPr>
          <p:cNvPr id="6"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7" name="Picture 19" descr="Fur Seal Rookery.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05600" y="268288"/>
            <a:ext cx="235585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half" idx="1"/>
          </p:nvPr>
        </p:nvSpPr>
        <p:spPr>
          <a:xfrm>
            <a:off x="457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9812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8" name="Slide Number Placeholder 7"/>
          <p:cNvSpPr>
            <a:spLocks noGrp="1" noChangeArrowheads="1"/>
          </p:cNvSpPr>
          <p:nvPr>
            <p:ph type="sldNum" sz="quarter" idx="10"/>
          </p:nvPr>
        </p:nvSpPr>
        <p:spPr/>
        <p:txBody>
          <a:bodyPr/>
          <a:lstStyle>
            <a:lvl1pPr>
              <a:defRPr smtClean="0"/>
            </a:lvl1pPr>
          </a:lstStyle>
          <a:p>
            <a:pPr>
              <a:defRPr/>
            </a:pPr>
            <a:fld id="{8820460C-86A5-4758-AC72-398C688DB58C}" type="slidenum">
              <a:rPr lang="en-US" altLang="en-US"/>
              <a:pPr>
                <a:defRPr/>
              </a:pPr>
              <a:t>‹#›</a:t>
            </a:fld>
            <a:endParaRPr lang="en-US" altLang="en-US"/>
          </a:p>
        </p:txBody>
      </p:sp>
      <p:sp>
        <p:nvSpPr>
          <p:cNvPr id="9" name="Date Placeholder 11"/>
          <p:cNvSpPr>
            <a:spLocks noGrp="1"/>
          </p:cNvSpPr>
          <p:nvPr>
            <p:ph type="dt" sz="half" idx="11"/>
          </p:nvPr>
        </p:nvSpPr>
        <p:spPr/>
        <p:txBody>
          <a:bodyPr/>
          <a:lstStyle>
            <a:lvl1pPr>
              <a:defRPr/>
            </a:lvl1pPr>
          </a:lstStyle>
          <a:p>
            <a:pPr>
              <a:defRPr/>
            </a:pPr>
            <a:r>
              <a:rPr lang="en-US"/>
              <a:t>Lesson 3:</a:t>
            </a:r>
            <a:r>
              <a:rPr lang="en-US" sz="1700"/>
              <a:t> </a:t>
            </a:r>
            <a:r>
              <a:rPr lang="en-US" b="0" i="1"/>
              <a:t>What is a fur seal rookery?</a:t>
            </a:r>
          </a:p>
        </p:txBody>
      </p:sp>
    </p:spTree>
    <p:extLst>
      <p:ext uri="{BB962C8B-B14F-4D97-AF65-F5344CB8AC3E}">
        <p14:creationId xmlns:p14="http://schemas.microsoft.com/office/powerpoint/2010/main" val="7336379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2 Content and Text">
    <p:spTree>
      <p:nvGrpSpPr>
        <p:cNvPr id="1" name=""/>
        <p:cNvGrpSpPr/>
        <p:nvPr/>
      </p:nvGrpSpPr>
      <p:grpSpPr>
        <a:xfrm>
          <a:off x="0" y="0"/>
          <a:ext cx="0" cy="0"/>
          <a:chOff x="0" y="0"/>
          <a:chExt cx="0" cy="0"/>
        </a:xfrm>
      </p:grpSpPr>
      <p:sp>
        <p:nvSpPr>
          <p:cNvPr id="6"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dirty="0">
              <a:latin typeface="Arial" charset="0"/>
              <a:ea typeface="+mn-ea"/>
            </a:endParaRPr>
          </a:p>
        </p:txBody>
      </p:sp>
      <p:sp>
        <p:nvSpPr>
          <p:cNvPr id="7"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8" name="Picture 19" descr="Fur Seal Rookery.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05600" y="268288"/>
            <a:ext cx="235585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sz="quarter" idx="1"/>
          </p:nvPr>
        </p:nvSpPr>
        <p:spPr>
          <a:xfrm>
            <a:off x="457200" y="1981200"/>
            <a:ext cx="4038600" cy="38862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half" idx="3"/>
          </p:nvPr>
        </p:nvSpPr>
        <p:spPr>
          <a:xfrm>
            <a:off x="4648200" y="1981200"/>
            <a:ext cx="4038600" cy="41148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8"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9" name="Slide Number Placeholder 8"/>
          <p:cNvSpPr>
            <a:spLocks noGrp="1" noChangeArrowheads="1"/>
          </p:cNvSpPr>
          <p:nvPr>
            <p:ph type="sldNum" sz="quarter" idx="10"/>
          </p:nvPr>
        </p:nvSpPr>
        <p:spPr/>
        <p:txBody>
          <a:bodyPr/>
          <a:lstStyle>
            <a:lvl1pPr>
              <a:defRPr smtClean="0"/>
            </a:lvl1pPr>
          </a:lstStyle>
          <a:p>
            <a:pPr>
              <a:defRPr/>
            </a:pPr>
            <a:fld id="{87823EEE-7469-4BED-932A-61E5AABE5923}" type="slidenum">
              <a:rPr lang="en-US" altLang="en-US"/>
              <a:pPr>
                <a:defRPr/>
              </a:pPr>
              <a:t>‹#›</a:t>
            </a:fld>
            <a:endParaRPr lang="en-US" altLang="en-US"/>
          </a:p>
        </p:txBody>
      </p:sp>
      <p:sp>
        <p:nvSpPr>
          <p:cNvPr id="10" name="Date Placeholder 11"/>
          <p:cNvSpPr>
            <a:spLocks noGrp="1"/>
          </p:cNvSpPr>
          <p:nvPr>
            <p:ph type="dt" sz="half" idx="11"/>
          </p:nvPr>
        </p:nvSpPr>
        <p:spPr/>
        <p:txBody>
          <a:bodyPr/>
          <a:lstStyle>
            <a:lvl1pPr>
              <a:defRPr/>
            </a:lvl1pPr>
          </a:lstStyle>
          <a:p>
            <a:pPr>
              <a:defRPr/>
            </a:pPr>
            <a:r>
              <a:rPr lang="en-US"/>
              <a:t>Lesson 3:</a:t>
            </a:r>
            <a:r>
              <a:rPr lang="en-US" sz="1700"/>
              <a:t> </a:t>
            </a:r>
            <a:r>
              <a:rPr lang="en-US" b="0" i="1"/>
              <a:t>What is a fur seal rookery?</a:t>
            </a:r>
          </a:p>
        </p:txBody>
      </p:sp>
    </p:spTree>
    <p:extLst>
      <p:ext uri="{BB962C8B-B14F-4D97-AF65-F5344CB8AC3E}">
        <p14:creationId xmlns:p14="http://schemas.microsoft.com/office/powerpoint/2010/main" val="115513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Line 14"/>
          <p:cNvSpPr>
            <a:spLocks noChangeShapeType="1"/>
          </p:cNvSpPr>
          <p:nvPr userDrawn="1"/>
        </p:nvSpPr>
        <p:spPr bwMode="auto">
          <a:xfrm>
            <a:off x="0" y="1143000"/>
            <a:ext cx="9144000" cy="0"/>
          </a:xfrm>
          <a:prstGeom prst="line">
            <a:avLst/>
          </a:prstGeom>
          <a:noFill/>
          <a:ln w="28575">
            <a:solidFill>
              <a:schemeClr val="bg2">
                <a:lumMod val="50000"/>
              </a:schemeClr>
            </a:solidFill>
            <a:round/>
            <a:headEnd/>
            <a:tailEnd/>
          </a:ln>
          <a:effectLst/>
        </p:spPr>
        <p:txBody>
          <a:bodyPr wrap="none" anchor="ctr"/>
          <a:lstStyle/>
          <a:p>
            <a:pPr>
              <a:defRPr/>
            </a:pPr>
            <a:endParaRPr lang="en-US" dirty="0">
              <a:latin typeface="Arial" charset="0"/>
              <a:ea typeface="+mn-ea"/>
            </a:endParaRPr>
          </a:p>
        </p:txBody>
      </p:sp>
      <p:sp>
        <p:nvSpPr>
          <p:cNvPr id="4"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5" name="Picture 19" descr="Fur Seal Rookery.pdf"/>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705600" y="268288"/>
            <a:ext cx="235585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1"/>
          <p:cNvSpPr>
            <a:spLocks noGrp="1"/>
          </p:cNvSpPr>
          <p:nvPr>
            <p:ph type="title"/>
          </p:nvPr>
        </p:nvSpPr>
        <p:spPr>
          <a:xfrm>
            <a:off x="228600" y="152400"/>
            <a:ext cx="7086600" cy="1066800"/>
          </a:xfrm>
        </p:spPr>
        <p:txBody>
          <a:bodyPr/>
          <a:lstStyle>
            <a:lvl1pPr>
              <a:defRPr>
                <a:solidFill>
                  <a:schemeClr val="accent2"/>
                </a:solidFill>
              </a:defRPr>
            </a:lvl1pPr>
          </a:lstStyle>
          <a:p>
            <a:r>
              <a:rPr lang="en-US" dirty="0" smtClean="0"/>
              <a:t>Click to edit Master title style</a:t>
            </a:r>
            <a:endParaRPr lang="en-US" dirty="0"/>
          </a:p>
        </p:txBody>
      </p:sp>
      <p:sp>
        <p:nvSpPr>
          <p:cNvPr id="6" name="Rectangle 11"/>
          <p:cNvSpPr>
            <a:spLocks noGrp="1" noChangeArrowheads="1"/>
          </p:cNvSpPr>
          <p:nvPr>
            <p:ph type="sldNum" sz="quarter" idx="10"/>
          </p:nvPr>
        </p:nvSpPr>
        <p:spPr/>
        <p:txBody>
          <a:bodyPr/>
          <a:lstStyle>
            <a:lvl1pPr>
              <a:defRPr smtClean="0"/>
            </a:lvl1pPr>
          </a:lstStyle>
          <a:p>
            <a:pPr>
              <a:defRPr/>
            </a:pPr>
            <a:fld id="{66040A87-04EA-4263-AE90-B5538E26B714}" type="slidenum">
              <a:rPr lang="en-US" altLang="en-US"/>
              <a:pPr>
                <a:defRPr/>
              </a:pPr>
              <a:t>‹#›</a:t>
            </a:fld>
            <a:endParaRPr lang="en-US" altLang="en-US"/>
          </a:p>
        </p:txBody>
      </p:sp>
      <p:sp>
        <p:nvSpPr>
          <p:cNvPr id="7" name="Date Placeholder 11"/>
          <p:cNvSpPr>
            <a:spLocks noGrp="1"/>
          </p:cNvSpPr>
          <p:nvPr>
            <p:ph type="dt" sz="half" idx="11"/>
          </p:nvPr>
        </p:nvSpPr>
        <p:spPr/>
        <p:txBody>
          <a:bodyPr/>
          <a:lstStyle>
            <a:lvl1pPr>
              <a:defRPr/>
            </a:lvl1pPr>
          </a:lstStyle>
          <a:p>
            <a:pPr>
              <a:defRPr/>
            </a:pPr>
            <a:r>
              <a:rPr lang="en-US"/>
              <a:t>Lesson 3:</a:t>
            </a:r>
            <a:r>
              <a:rPr lang="en-US" sz="1700"/>
              <a:t> </a:t>
            </a:r>
            <a:r>
              <a:rPr lang="en-US" b="0" i="1"/>
              <a:t>What is a fur seal rookery?</a:t>
            </a:r>
          </a:p>
        </p:txBody>
      </p:sp>
    </p:spTree>
    <p:extLst>
      <p:ext uri="{BB962C8B-B14F-4D97-AF65-F5344CB8AC3E}">
        <p14:creationId xmlns:p14="http://schemas.microsoft.com/office/powerpoint/2010/main" val="366327338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a:srcRect/>
          <a:stretch>
            <a:fillRect/>
          </a:stretch>
        </a:blip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body" idx="1"/>
          </p:nvPr>
        </p:nvSpPr>
        <p:spPr bwMode="auto">
          <a:xfrm>
            <a:off x="228600" y="1447800"/>
            <a:ext cx="8686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26987" name="Rectangle 11"/>
          <p:cNvSpPr>
            <a:spLocks noGrp="1" noChangeArrowheads="1"/>
          </p:cNvSpPr>
          <p:nvPr>
            <p:ph type="sldNum" sz="quarter" idx="4"/>
          </p:nvPr>
        </p:nvSpPr>
        <p:spPr bwMode="auto">
          <a:xfrm>
            <a:off x="8229600" y="6245225"/>
            <a:ext cx="457200" cy="384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smtClean="0"/>
            </a:lvl1pPr>
          </a:lstStyle>
          <a:p>
            <a:pPr>
              <a:defRPr/>
            </a:pPr>
            <a:fld id="{36C452A2-661E-41A9-9DE2-8EFD1226E350}" type="slidenum">
              <a:rPr lang="en-US" altLang="en-US"/>
              <a:pPr>
                <a:defRPr/>
              </a:pPr>
              <a:t>‹#›</a:t>
            </a:fld>
            <a:endParaRPr lang="en-US" altLang="en-US"/>
          </a:p>
        </p:txBody>
      </p:sp>
      <p:sp>
        <p:nvSpPr>
          <p:cNvPr id="1028" name="Line 14"/>
          <p:cNvSpPr>
            <a:spLocks noChangeShapeType="1"/>
          </p:cNvSpPr>
          <p:nvPr/>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29" name="Line 14"/>
          <p:cNvSpPr>
            <a:spLocks noChangeShapeType="1"/>
          </p:cNvSpPr>
          <p:nvPr/>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0" name="Line 14"/>
          <p:cNvSpPr>
            <a:spLocks noChangeShapeType="1"/>
          </p:cNvSpPr>
          <p:nvPr userDrawn="1"/>
        </p:nvSpPr>
        <p:spPr bwMode="auto">
          <a:xfrm>
            <a:off x="228600" y="6096000"/>
            <a:ext cx="86868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1" name="Line 14"/>
          <p:cNvSpPr>
            <a:spLocks noChangeShapeType="1"/>
          </p:cNvSpPr>
          <p:nvPr userDrawn="1"/>
        </p:nvSpPr>
        <p:spPr bwMode="auto">
          <a:xfrm>
            <a:off x="0" y="1143000"/>
            <a:ext cx="914400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2" name="Rectangle 15"/>
          <p:cNvSpPr>
            <a:spLocks noChangeArrowheads="1"/>
          </p:cNvSpPr>
          <p:nvPr userDrawn="1"/>
        </p:nvSpPr>
        <p:spPr bwMode="auto">
          <a:xfrm>
            <a:off x="0" y="0"/>
            <a:ext cx="9144000" cy="1143000"/>
          </a:xfrm>
          <a:prstGeom prst="rect">
            <a:avLst/>
          </a:prstGeom>
          <a:gradFill rotWithShape="1">
            <a:gsLst>
              <a:gs pos="0">
                <a:srgbClr val="261D3B"/>
              </a:gs>
              <a:gs pos="50999">
                <a:srgbClr val="32274F"/>
              </a:gs>
              <a:gs pos="100000">
                <a:srgbClr val="191327"/>
              </a:gs>
            </a:gsLst>
            <a:lin ang="0" scaled="1"/>
          </a:gradFill>
          <a:ln>
            <a:noFill/>
          </a:ln>
          <a:effectLst>
            <a:outerShdw dist="20000" dir="5400000" rotWithShape="0">
              <a:srgbClr val="808080">
                <a:alpha val="37999"/>
              </a:srgbClr>
            </a:outerShdw>
          </a:effectLst>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defRPr/>
            </a:pPr>
            <a:endParaRPr lang="en-US" altLang="en-US" smtClean="0"/>
          </a:p>
        </p:txBody>
      </p:sp>
      <p:sp>
        <p:nvSpPr>
          <p:cNvPr id="1033" name="Rectangle 3"/>
          <p:cNvSpPr>
            <a:spLocks noGrp="1" noChangeArrowheads="1"/>
          </p:cNvSpPr>
          <p:nvPr>
            <p:ph type="title"/>
          </p:nvPr>
        </p:nvSpPr>
        <p:spPr bwMode="auto">
          <a:xfrm>
            <a:off x="228600" y="0"/>
            <a:ext cx="70104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9" name="Date Placeholder 11"/>
          <p:cNvSpPr>
            <a:spLocks noGrp="1"/>
          </p:cNvSpPr>
          <p:nvPr userDrawn="1">
            <p:ph type="dt" sz="half" idx="2"/>
          </p:nvPr>
        </p:nvSpPr>
        <p:spPr>
          <a:xfrm>
            <a:off x="228600" y="6248400"/>
            <a:ext cx="4572000" cy="384175"/>
          </a:xfrm>
          <a:prstGeom prst="rect">
            <a:avLst/>
          </a:prstGeom>
          <a:noFill/>
        </p:spPr>
        <p:txBody>
          <a:bodyPr/>
          <a:lstStyle>
            <a:lvl1pPr>
              <a:defRPr sz="2000" b="1">
                <a:latin typeface="Arial"/>
                <a:ea typeface="ＭＳ Ｐゴシック" pitchFamily="1" charset="-128"/>
                <a:cs typeface="Arial"/>
              </a:defRPr>
            </a:lvl1pPr>
          </a:lstStyle>
          <a:p>
            <a:pPr>
              <a:defRPr/>
            </a:pPr>
            <a:r>
              <a:rPr lang="en-US"/>
              <a:t>Lesson 3:</a:t>
            </a:r>
            <a:r>
              <a:rPr lang="en-US" sz="1700"/>
              <a:t> </a:t>
            </a:r>
            <a:r>
              <a:rPr lang="en-US" i="1"/>
              <a:t>What is a fur seal rookery?</a:t>
            </a:r>
          </a:p>
        </p:txBody>
      </p:sp>
      <p:pic>
        <p:nvPicPr>
          <p:cNvPr id="1035" name="Picture 12" descr="Fur Seal Rookery.pdf"/>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6705600" y="268288"/>
            <a:ext cx="235585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5204" r:id="rId1"/>
    <p:sldLayoutId id="2147485205" r:id="rId2"/>
    <p:sldLayoutId id="2147485206" r:id="rId3"/>
    <p:sldLayoutId id="2147485210" r:id="rId4"/>
  </p:sldLayoutIdLst>
  <p:timing>
    <p:tnLst>
      <p:par>
        <p:cTn id="1" dur="indefinite" restart="never" nodeType="tmRoot"/>
      </p:par>
    </p:tnLst>
  </p:timing>
  <p:hf hdr="0" ftr="0"/>
  <p:txStyles>
    <p:titleStyle>
      <a:lvl1pPr algn="l" rtl="0" eaLnBrk="0" fontAlgn="base" hangingPunct="0">
        <a:lnSpc>
          <a:spcPts val="4000"/>
        </a:lnSpc>
        <a:spcBef>
          <a:spcPct val="0"/>
        </a:spcBef>
        <a:spcAft>
          <a:spcPct val="0"/>
        </a:spcAft>
        <a:defRPr sz="3600" b="1">
          <a:solidFill>
            <a:schemeClr val="bg2"/>
          </a:solidFill>
          <a:latin typeface="Unangam Tunuu  Normal"/>
          <a:ea typeface="MS PGothic" panose="020B0600070205080204" pitchFamily="34" charset="-128"/>
          <a:cs typeface="Unangam Tunuu  Normal"/>
        </a:defRPr>
      </a:lvl1pPr>
      <a:lvl2pPr algn="l" rtl="0" eaLnBrk="0" fontAlgn="base" hangingPunct="0">
        <a:lnSpc>
          <a:spcPts val="4000"/>
        </a:lnSpc>
        <a:spcBef>
          <a:spcPct val="0"/>
        </a:spcBef>
        <a:spcAft>
          <a:spcPct val="0"/>
        </a:spcAft>
        <a:defRPr sz="3600" b="1">
          <a:solidFill>
            <a:schemeClr val="bg2"/>
          </a:solidFill>
          <a:latin typeface="Unangam Tunuu  Normal" pitchFamily="1" charset="0"/>
          <a:ea typeface="MS PGothic" panose="020B0600070205080204" pitchFamily="34" charset="-128"/>
          <a:cs typeface="Unangam Tunuu  Normal" pitchFamily="1" charset="0"/>
        </a:defRPr>
      </a:lvl2pPr>
      <a:lvl3pPr algn="l" rtl="0" eaLnBrk="0" fontAlgn="base" hangingPunct="0">
        <a:lnSpc>
          <a:spcPts val="4000"/>
        </a:lnSpc>
        <a:spcBef>
          <a:spcPct val="0"/>
        </a:spcBef>
        <a:spcAft>
          <a:spcPct val="0"/>
        </a:spcAft>
        <a:defRPr sz="3600" b="1">
          <a:solidFill>
            <a:schemeClr val="bg2"/>
          </a:solidFill>
          <a:latin typeface="Unangam Tunuu  Normal" pitchFamily="1" charset="0"/>
          <a:ea typeface="MS PGothic" panose="020B0600070205080204" pitchFamily="34" charset="-128"/>
          <a:cs typeface="Unangam Tunuu  Normal" pitchFamily="1" charset="0"/>
        </a:defRPr>
      </a:lvl3pPr>
      <a:lvl4pPr algn="l" rtl="0" eaLnBrk="0" fontAlgn="base" hangingPunct="0">
        <a:lnSpc>
          <a:spcPts val="4000"/>
        </a:lnSpc>
        <a:spcBef>
          <a:spcPct val="0"/>
        </a:spcBef>
        <a:spcAft>
          <a:spcPct val="0"/>
        </a:spcAft>
        <a:defRPr sz="3600" b="1">
          <a:solidFill>
            <a:schemeClr val="bg2"/>
          </a:solidFill>
          <a:latin typeface="Unangam Tunuu  Normal" pitchFamily="1" charset="0"/>
          <a:ea typeface="MS PGothic" panose="020B0600070205080204" pitchFamily="34" charset="-128"/>
          <a:cs typeface="Unangam Tunuu  Normal" pitchFamily="1" charset="0"/>
        </a:defRPr>
      </a:lvl4pPr>
      <a:lvl5pPr algn="l" rtl="0" eaLnBrk="0" fontAlgn="base" hangingPunct="0">
        <a:lnSpc>
          <a:spcPts val="4000"/>
        </a:lnSpc>
        <a:spcBef>
          <a:spcPct val="0"/>
        </a:spcBef>
        <a:spcAft>
          <a:spcPct val="0"/>
        </a:spcAft>
        <a:defRPr sz="3600" b="1">
          <a:solidFill>
            <a:schemeClr val="bg2"/>
          </a:solidFill>
          <a:latin typeface="Unangam Tunuu  Normal" pitchFamily="1" charset="0"/>
          <a:ea typeface="MS PGothic" panose="020B0600070205080204" pitchFamily="34" charset="-128"/>
          <a:cs typeface="Unangam Tunuu  Normal" pitchFamily="1" charset="0"/>
        </a:defRPr>
      </a:lvl5pPr>
      <a:lvl6pPr marL="457200" algn="l" rtl="0" eaLnBrk="1" fontAlgn="base" hangingPunct="1">
        <a:spcBef>
          <a:spcPct val="0"/>
        </a:spcBef>
        <a:spcAft>
          <a:spcPct val="0"/>
        </a:spcAft>
        <a:defRPr sz="4400">
          <a:solidFill>
            <a:srgbClr val="000000"/>
          </a:solidFill>
          <a:latin typeface="Arial" charset="0"/>
        </a:defRPr>
      </a:lvl6pPr>
      <a:lvl7pPr marL="914400" algn="l" rtl="0" eaLnBrk="1" fontAlgn="base" hangingPunct="1">
        <a:spcBef>
          <a:spcPct val="0"/>
        </a:spcBef>
        <a:spcAft>
          <a:spcPct val="0"/>
        </a:spcAft>
        <a:defRPr sz="4400">
          <a:solidFill>
            <a:srgbClr val="000000"/>
          </a:solidFill>
          <a:latin typeface="Arial" charset="0"/>
        </a:defRPr>
      </a:lvl7pPr>
      <a:lvl8pPr marL="1371600" algn="l" rtl="0" eaLnBrk="1" fontAlgn="base" hangingPunct="1">
        <a:spcBef>
          <a:spcPct val="0"/>
        </a:spcBef>
        <a:spcAft>
          <a:spcPct val="0"/>
        </a:spcAft>
        <a:defRPr sz="4400">
          <a:solidFill>
            <a:srgbClr val="000000"/>
          </a:solidFill>
          <a:latin typeface="Arial" charset="0"/>
        </a:defRPr>
      </a:lvl8pPr>
      <a:lvl9pPr marL="1828800" algn="l" rtl="0" eaLnBrk="1" fontAlgn="base" hangingPunct="1">
        <a:spcBef>
          <a:spcPct val="0"/>
        </a:spcBef>
        <a:spcAft>
          <a:spcPct val="0"/>
        </a:spcAft>
        <a:defRPr sz="4400">
          <a:solidFill>
            <a:srgbClr val="000000"/>
          </a:solidFill>
          <a:latin typeface="Arial" charset="0"/>
        </a:defRPr>
      </a:lvl9pPr>
    </p:titleStyle>
    <p:body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MS PGothic" panose="020B0600070205080204" pitchFamily="34"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MS PGothic" panose="020B0600070205080204" pitchFamily="34"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MS PGothic" panose="020B0600070205080204" pitchFamily="34"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MS PGothic" panose="020B0600070205080204" pitchFamily="34"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MS PGothic" panose="020B0600070205080204" pitchFamily="34"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7" descr="NFS-1.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0"/>
            <a:ext cx="637063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9" name="Picture 9" descr="noaa logo black.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4800" y="5867400"/>
            <a:ext cx="717550"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0" name="Rectangle 6"/>
          <p:cNvSpPr>
            <a:spLocks noChangeArrowheads="1"/>
          </p:cNvSpPr>
          <p:nvPr/>
        </p:nvSpPr>
        <p:spPr bwMode="auto">
          <a:xfrm>
            <a:off x="3124200" y="6611938"/>
            <a:ext cx="23622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1000">
                <a:solidFill>
                  <a:schemeClr val="tx1"/>
                </a:solidFill>
              </a:rPr>
              <a:t>© Thomas Stream Northern Fur Seal </a:t>
            </a:r>
          </a:p>
        </p:txBody>
      </p:sp>
      <p:sp>
        <p:nvSpPr>
          <p:cNvPr id="14341" name="TextBox 5"/>
          <p:cNvSpPr txBox="1">
            <a:spLocks noChangeArrowheads="1"/>
          </p:cNvSpPr>
          <p:nvPr/>
        </p:nvSpPr>
        <p:spPr bwMode="auto">
          <a:xfrm>
            <a:off x="152400" y="1295400"/>
            <a:ext cx="2819400" cy="42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b="1" dirty="0">
                <a:solidFill>
                  <a:schemeClr val="tx1"/>
                </a:solidFill>
                <a:cs typeface="Arial" panose="020B0604020202020204" pitchFamily="34" charset="0"/>
              </a:rPr>
              <a:t>Lesson 3:</a:t>
            </a:r>
          </a:p>
          <a:p>
            <a:pPr>
              <a:spcBef>
                <a:spcPct val="0"/>
              </a:spcBef>
              <a:buClrTx/>
              <a:buSzTx/>
              <a:buFontTx/>
              <a:buNone/>
            </a:pPr>
            <a:r>
              <a:rPr lang="en-US" altLang="en-US" sz="1600" b="1" dirty="0">
                <a:solidFill>
                  <a:schemeClr val="tx1"/>
                </a:solidFill>
                <a:cs typeface="Arial" panose="020B0604020202020204" pitchFamily="34" charset="0"/>
              </a:rPr>
              <a:t> </a:t>
            </a:r>
          </a:p>
          <a:p>
            <a:pPr>
              <a:spcBef>
                <a:spcPct val="0"/>
              </a:spcBef>
              <a:buClrTx/>
              <a:buSzTx/>
              <a:buFontTx/>
              <a:buNone/>
            </a:pPr>
            <a:r>
              <a:rPr lang="en-US" altLang="en-US" i="1" dirty="0">
                <a:solidFill>
                  <a:schemeClr val="tx1"/>
                </a:solidFill>
                <a:cs typeface="Arial" panose="020B0604020202020204" pitchFamily="34" charset="0"/>
              </a:rPr>
              <a:t>What is a fur seal rookery?</a:t>
            </a:r>
          </a:p>
          <a:p>
            <a:pPr>
              <a:spcBef>
                <a:spcPct val="0"/>
              </a:spcBef>
              <a:buClrTx/>
              <a:buSzTx/>
              <a:buFontTx/>
              <a:buNone/>
            </a:pPr>
            <a:endParaRPr lang="en-US" altLang="en-US" i="1" dirty="0">
              <a:solidFill>
                <a:schemeClr val="tx1"/>
              </a:solidFill>
              <a:cs typeface="Arial" panose="020B0604020202020204" pitchFamily="34" charset="0"/>
            </a:endParaRPr>
          </a:p>
          <a:p>
            <a:pPr>
              <a:spcBef>
                <a:spcPct val="0"/>
              </a:spcBef>
              <a:buClrTx/>
              <a:buSzTx/>
              <a:buFontTx/>
              <a:buNone/>
            </a:pPr>
            <a:r>
              <a:rPr lang="en-US" altLang="en-US" i="1" dirty="0">
                <a:solidFill>
                  <a:schemeClr val="tx1"/>
                </a:solidFill>
                <a:cs typeface="Arial" panose="020B0604020202020204" pitchFamily="34" charset="0"/>
              </a:rPr>
              <a:t>Lab 3.4</a:t>
            </a:r>
          </a:p>
          <a:p>
            <a:pPr>
              <a:spcBef>
                <a:spcPct val="0"/>
              </a:spcBef>
              <a:buClrTx/>
              <a:buSzTx/>
              <a:buFontTx/>
              <a:buNone/>
            </a:pPr>
            <a:r>
              <a:rPr lang="en-US" altLang="en-US" i="1" dirty="0">
                <a:solidFill>
                  <a:schemeClr val="tx1"/>
                </a:solidFill>
                <a:cs typeface="Arial" panose="020B0604020202020204" pitchFamily="34" charset="0"/>
              </a:rPr>
              <a:t>Paternity and </a:t>
            </a:r>
            <a:r>
              <a:rPr lang="en-US" altLang="en-US" i="1" dirty="0" err="1">
                <a:solidFill>
                  <a:schemeClr val="tx1"/>
                </a:solidFill>
                <a:cs typeface="Arial" panose="020B0604020202020204" pitchFamily="34" charset="0"/>
              </a:rPr>
              <a:t>Materity</a:t>
            </a:r>
            <a:r>
              <a:rPr lang="en-US" altLang="en-US" i="1" dirty="0">
                <a:solidFill>
                  <a:schemeClr val="tx1"/>
                </a:solidFill>
                <a:cs typeface="Arial" panose="020B0604020202020204" pitchFamily="34" charset="0"/>
              </a:rPr>
              <a:t> on the Rookery</a:t>
            </a:r>
          </a:p>
        </p:txBody>
      </p:sp>
      <p:sp>
        <p:nvSpPr>
          <p:cNvPr id="14342" name="Rectangle 2"/>
          <p:cNvSpPr>
            <a:spLocks noGrp="1" noChangeArrowheads="1"/>
          </p:cNvSpPr>
          <p:nvPr>
            <p:ph type="ctrTitle" sz="quarter"/>
          </p:nvPr>
        </p:nvSpPr>
        <p:spPr>
          <a:xfrm>
            <a:off x="152400" y="-76200"/>
            <a:ext cx="8915400" cy="1219200"/>
          </a:xfrm>
        </p:spPr>
        <p:txBody>
          <a:bodyPr/>
          <a:lstStyle/>
          <a:p>
            <a:pPr eaLnBrk="1" hangingPunct="1"/>
            <a:r>
              <a:rPr lang="en-US" altLang="en-US" sz="4200" smtClean="0">
                <a:solidFill>
                  <a:srgbClr val="97361F"/>
                </a:solidFill>
                <a:latin typeface="Unangam Tunuu  Normal" panose="00000400000000000000" pitchFamily="2" charset="0"/>
                <a:cs typeface="Unangam Tunuu  Normal" panose="00000400000000000000" pitchFamily="2" charset="0"/>
              </a:rPr>
              <a:t>Laaquda{: The Northern Fur Seal</a:t>
            </a:r>
            <a:endParaRPr lang="en-US" altLang="en-US" sz="4200" i="1" smtClean="0">
              <a:solidFill>
                <a:srgbClr val="97361F"/>
              </a:solidFill>
              <a:latin typeface="Unangam Tunuu  Normal" panose="00000400000000000000" pitchFamily="2" charset="0"/>
              <a:cs typeface="Unangam Tunuu  Normal" panose="00000400000000000000" pitchFamily="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7"/>
          <p:cNvSpPr>
            <a:spLocks noGrp="1"/>
          </p:cNvSpPr>
          <p:nvPr>
            <p:ph type="title"/>
          </p:nvPr>
        </p:nvSpPr>
        <p:spPr>
          <a:xfrm>
            <a:off x="228600" y="0"/>
            <a:ext cx="8686800" cy="1219200"/>
          </a:xfrm>
        </p:spPr>
        <p:txBody>
          <a:bodyPr anchor="b"/>
          <a:lstStyle/>
          <a:p>
            <a:pPr eaLnBrk="1" hangingPunct="1"/>
            <a:r>
              <a:rPr lang="en-US" altLang="en-US" sz="4000" dirty="0" smtClean="0">
                <a:solidFill>
                  <a:schemeClr val="tx1"/>
                </a:solidFill>
                <a:latin typeface="Unangam Tunuu  Normal" panose="00000400000000000000" pitchFamily="2" charset="0"/>
                <a:cs typeface="Unangam Tunuu  Normal" panose="00000400000000000000" pitchFamily="2" charset="0"/>
              </a:rPr>
              <a:t>What will you learn?</a:t>
            </a:r>
            <a:endParaRPr lang="en-US" altLang="en-US" sz="4000" dirty="0" smtClean="0">
              <a:latin typeface="Unangam Tunuu  Normal" panose="00000400000000000000" pitchFamily="2" charset="0"/>
              <a:cs typeface="Unangam Tunuu  Normal" panose="00000400000000000000" pitchFamily="2" charset="0"/>
            </a:endParaRPr>
          </a:p>
        </p:txBody>
      </p:sp>
      <p:sp>
        <p:nvSpPr>
          <p:cNvPr id="16387" name="Text Placeholder 9"/>
          <p:cNvSpPr>
            <a:spLocks noGrp="1"/>
          </p:cNvSpPr>
          <p:nvPr>
            <p:ph type="body" sz="half" idx="1"/>
          </p:nvPr>
        </p:nvSpPr>
        <p:spPr>
          <a:xfrm>
            <a:off x="381000" y="1295400"/>
            <a:ext cx="8915400" cy="3581400"/>
          </a:xfrm>
        </p:spPr>
        <p:txBody>
          <a:bodyPr/>
          <a:lstStyle/>
          <a:p>
            <a:pPr eaLnBrk="1" hangingPunct="1"/>
            <a:r>
              <a:rPr lang="en-US" altLang="en-US" sz="2800" smtClean="0"/>
              <a:t>How do you tell who the parents of a northern fur seal pup are?</a:t>
            </a:r>
          </a:p>
          <a:p>
            <a:pPr eaLnBrk="1" hangingPunct="1"/>
            <a:r>
              <a:rPr lang="en-US" altLang="en-US" sz="2800" smtClean="0"/>
              <a:t>What is DNA?</a:t>
            </a:r>
          </a:p>
          <a:p>
            <a:pPr eaLnBrk="1" hangingPunct="1"/>
            <a:r>
              <a:rPr lang="en-US" altLang="en-US" sz="2800" smtClean="0"/>
              <a:t>How are traits passed from parents to offspring?</a:t>
            </a:r>
          </a:p>
          <a:p>
            <a:pPr eaLnBrk="1" hangingPunct="1"/>
            <a:r>
              <a:rPr lang="en-US" altLang="en-US" sz="2800" smtClean="0"/>
              <a:t>How can you use genetics to determine maternity and paternity?</a:t>
            </a:r>
          </a:p>
          <a:p>
            <a:pPr eaLnBrk="1" hangingPunct="1"/>
            <a:endParaRPr lang="en-US" altLang="en-US" sz="2800" smtClean="0"/>
          </a:p>
        </p:txBody>
      </p:sp>
      <p:sp>
        <p:nvSpPr>
          <p:cNvPr id="16388"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10C1E14B-6583-407E-A177-18BA7CADC35D}" type="slidenum">
              <a:rPr lang="en-US" altLang="en-US" sz="1400">
                <a:solidFill>
                  <a:schemeClr val="tx1"/>
                </a:solidFill>
              </a:rPr>
              <a:pPr>
                <a:spcBef>
                  <a:spcPct val="0"/>
                </a:spcBef>
                <a:buClrTx/>
                <a:buSzTx/>
                <a:buFontTx/>
                <a:buNone/>
              </a:pPr>
              <a:t>1</a:t>
            </a:fld>
            <a:endParaRPr lang="en-US" altLang="en-US" sz="1400">
              <a:solidFill>
                <a:schemeClr val="tx1"/>
              </a:solidFill>
            </a:endParaRPr>
          </a:p>
        </p:txBody>
      </p:sp>
      <p:pic>
        <p:nvPicPr>
          <p:cNvPr id="16389" name="Picture 8" descr="DSC_0246_websmall_pup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038600"/>
            <a:ext cx="4403725" cy="180975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Date Placeholder 11"/>
          <p:cNvSpPr>
            <a:spLocks noGrp="1"/>
          </p:cNvSpPr>
          <p:nvPr>
            <p:ph type="dt" sz="quarter" idx="11"/>
          </p:nvPr>
        </p:nvSpPr>
        <p:spPr bwMode="auto">
          <a:xfrm>
            <a:off x="228600" y="6248400"/>
            <a:ext cx="4953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buFont typeface="Zapf Dingbats" charset="2"/>
              <a:buNone/>
            </a:pPr>
            <a:r>
              <a:rPr lang="en-US" altLang="en-US" sz="2000" smtClean="0">
                <a:solidFill>
                  <a:srgbClr val="6B1525"/>
                </a:solidFill>
                <a:cs typeface="Arial" panose="020B0604020202020204" pitchFamily="34" charset="0"/>
              </a:rPr>
              <a:t>Lesson 3:</a:t>
            </a:r>
            <a:r>
              <a:rPr lang="en-US" altLang="en-US" sz="1700" smtClean="0">
                <a:solidFill>
                  <a:srgbClr val="6B1525"/>
                </a:solidFill>
                <a:cs typeface="Arial" panose="020B0604020202020204" pitchFamily="34" charset="0"/>
              </a:rPr>
              <a:t> </a:t>
            </a:r>
            <a:r>
              <a:rPr lang="en-US" altLang="en-US" sz="2000" b="0" i="1" smtClean="0">
                <a:solidFill>
                  <a:srgbClr val="6B1525"/>
                </a:solidFill>
                <a:cs typeface="Arial" panose="020B0604020202020204" pitchFamily="34" charset="0"/>
              </a:rPr>
              <a:t>What is a fur seal rookery?</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228600" y="228600"/>
            <a:ext cx="7391400" cy="990600"/>
          </a:xfrm>
        </p:spPr>
        <p:txBody>
          <a:bodyPr anchor="b"/>
          <a:lstStyle/>
          <a:p>
            <a:pPr eaLnBrk="1" hangingPunct="1"/>
            <a:r>
              <a:rPr lang="en-US" altLang="en-US" sz="4000" smtClean="0">
                <a:solidFill>
                  <a:schemeClr val="tx1"/>
                </a:solidFill>
                <a:latin typeface="Unangam Tunuu  Normal" panose="00000400000000000000" pitchFamily="2" charset="0"/>
                <a:cs typeface="Unangam Tunuu  Normal" panose="00000400000000000000" pitchFamily="2" charset="0"/>
              </a:rPr>
              <a:t>Why study parents and relatedness?</a:t>
            </a:r>
          </a:p>
        </p:txBody>
      </p:sp>
      <p:sp>
        <p:nvSpPr>
          <p:cNvPr id="18435"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409886C9-DF85-4A0F-AF23-A3DA5DF4B3D4}" type="slidenum">
              <a:rPr lang="en-US" altLang="en-US" sz="1400">
                <a:solidFill>
                  <a:schemeClr val="tx1"/>
                </a:solidFill>
              </a:rPr>
              <a:pPr>
                <a:spcBef>
                  <a:spcPct val="0"/>
                </a:spcBef>
                <a:buClrTx/>
                <a:buSzTx/>
                <a:buFontTx/>
                <a:buNone/>
              </a:pPr>
              <a:t>2</a:t>
            </a:fld>
            <a:endParaRPr lang="en-US" altLang="en-US" sz="1400">
              <a:solidFill>
                <a:schemeClr val="tx1"/>
              </a:solidFill>
            </a:endParaRPr>
          </a:p>
        </p:txBody>
      </p:sp>
      <p:sp>
        <p:nvSpPr>
          <p:cNvPr id="18436"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59239CCF-8E2E-438F-9241-1FCD267FF18B}" type="slidenum">
              <a:rPr lang="en-US" altLang="en-US" sz="1400">
                <a:solidFill>
                  <a:schemeClr val="tx1"/>
                </a:solidFill>
              </a:rPr>
              <a:pPr algn="r" eaLnBrk="1" hangingPunct="1">
                <a:spcBef>
                  <a:spcPct val="0"/>
                </a:spcBef>
                <a:buClrTx/>
                <a:buSzTx/>
                <a:buFontTx/>
                <a:buNone/>
              </a:pPr>
              <a:t>2</a:t>
            </a:fld>
            <a:endParaRPr lang="en-US" altLang="en-US" sz="1400">
              <a:solidFill>
                <a:schemeClr val="tx1"/>
              </a:solidFill>
            </a:endParaRPr>
          </a:p>
        </p:txBody>
      </p:sp>
      <p:sp>
        <p:nvSpPr>
          <p:cNvPr id="18437"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18438" name="Date Placeholder 11"/>
          <p:cNvSpPr>
            <a:spLocks noGrp="1"/>
          </p:cNvSpPr>
          <p:nvPr>
            <p:ph type="dt" sz="quarter" idx="11"/>
          </p:nvPr>
        </p:nvSpPr>
        <p:spPr bwMode="auto">
          <a:xfrm>
            <a:off x="228600" y="6248400"/>
            <a:ext cx="4953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18439" name="Rectangle 3"/>
          <p:cNvSpPr>
            <a:spLocks noGrp="1"/>
          </p:cNvSpPr>
          <p:nvPr>
            <p:ph type="body" idx="1"/>
          </p:nvPr>
        </p:nvSpPr>
        <p:spPr>
          <a:xfrm>
            <a:off x="228600" y="1273175"/>
            <a:ext cx="8990013" cy="4657725"/>
          </a:xfrm>
        </p:spPr>
        <p:txBody>
          <a:bodyPr/>
          <a:lstStyle/>
          <a:p>
            <a:pPr eaLnBrk="1" hangingPunct="1">
              <a:lnSpc>
                <a:spcPct val="90000"/>
              </a:lnSpc>
            </a:pPr>
            <a:r>
              <a:rPr lang="en-US" altLang="en-US" sz="2400" smtClean="0"/>
              <a:t>Northern fur seal population is declining</a:t>
            </a:r>
          </a:p>
          <a:p>
            <a:pPr eaLnBrk="1" hangingPunct="1">
              <a:lnSpc>
                <a:spcPct val="90000"/>
              </a:lnSpc>
            </a:pPr>
            <a:r>
              <a:rPr lang="en-US" altLang="en-US" sz="2400" smtClean="0"/>
              <a:t>Long-term population distribution- the genetic structure of a population (who’s related to whom) helps scientists figure out if seals move from one area to another over the long term </a:t>
            </a:r>
          </a:p>
          <a:p>
            <a:pPr eaLnBrk="1" hangingPunct="1">
              <a:lnSpc>
                <a:spcPct val="90000"/>
              </a:lnSpc>
            </a:pPr>
            <a:r>
              <a:rPr lang="en-US" altLang="en-US" sz="2400" smtClean="0"/>
              <a:t>Population trends - can find out how many pups each seal can have over its lifetime to model future population trends</a:t>
            </a:r>
          </a:p>
          <a:p>
            <a:pPr eaLnBrk="1" hangingPunct="1">
              <a:lnSpc>
                <a:spcPct val="90000"/>
              </a:lnSpc>
            </a:pPr>
            <a:endParaRPr lang="en-US" altLang="en-US" sz="2400" smtClean="0"/>
          </a:p>
        </p:txBody>
      </p:sp>
      <p:pic>
        <p:nvPicPr>
          <p:cNvPr id="18440" name="Picture 5" descr="SMIpups"/>
          <p:cNvPicPr>
            <a:picLocks noChangeAspect="1" noChangeArrowheads="1"/>
          </p:cNvPicPr>
          <p:nvPr/>
        </p:nvPicPr>
        <p:blipFill>
          <a:blip r:embed="rId3">
            <a:extLst>
              <a:ext uri="{28A0092B-C50C-407E-A947-70E740481C1C}">
                <a14:useLocalDpi xmlns:a14="http://schemas.microsoft.com/office/drawing/2010/main" val="0"/>
              </a:ext>
            </a:extLst>
          </a:blip>
          <a:srcRect t="41507"/>
          <a:stretch>
            <a:fillRect/>
          </a:stretch>
        </p:blipFill>
        <p:spPr bwMode="auto">
          <a:xfrm>
            <a:off x="2270125" y="3917950"/>
            <a:ext cx="4906963" cy="206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04800" y="228600"/>
            <a:ext cx="7391400" cy="990600"/>
          </a:xfrm>
        </p:spPr>
        <p:txBody>
          <a:bodyPr anchor="b"/>
          <a:lstStyle/>
          <a:p>
            <a:pPr eaLnBrk="1" hangingPunct="1"/>
            <a:r>
              <a:rPr lang="en-US" altLang="en-US" sz="3800" smtClean="0">
                <a:solidFill>
                  <a:schemeClr val="tx1"/>
                </a:solidFill>
                <a:latin typeface="Unangam Tunuu  Normal" panose="00000400000000000000" pitchFamily="2" charset="0"/>
                <a:cs typeface="Unangam Tunuu  Normal" panose="00000400000000000000" pitchFamily="2" charset="0"/>
              </a:rPr>
              <a:t>What is DNA?</a:t>
            </a:r>
          </a:p>
        </p:txBody>
      </p:sp>
      <p:sp>
        <p:nvSpPr>
          <p:cNvPr id="20483"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4F79BBAE-75D3-4087-92AA-19B83D08D150}" type="slidenum">
              <a:rPr lang="en-US" altLang="en-US" sz="1400">
                <a:solidFill>
                  <a:schemeClr val="tx1"/>
                </a:solidFill>
              </a:rPr>
              <a:pPr>
                <a:spcBef>
                  <a:spcPct val="0"/>
                </a:spcBef>
                <a:buClrTx/>
                <a:buSzTx/>
                <a:buFontTx/>
                <a:buNone/>
              </a:pPr>
              <a:t>3</a:t>
            </a:fld>
            <a:endParaRPr lang="en-US" altLang="en-US" sz="1400">
              <a:solidFill>
                <a:schemeClr val="tx1"/>
              </a:solidFill>
            </a:endParaRPr>
          </a:p>
        </p:txBody>
      </p:sp>
      <p:sp>
        <p:nvSpPr>
          <p:cNvPr id="20484"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92A441C0-6ED6-496E-BA9A-DB6922206E79}" type="slidenum">
              <a:rPr lang="en-US" altLang="en-US" sz="1400">
                <a:solidFill>
                  <a:schemeClr val="tx1"/>
                </a:solidFill>
              </a:rPr>
              <a:pPr algn="r" eaLnBrk="1" hangingPunct="1">
                <a:spcBef>
                  <a:spcPct val="0"/>
                </a:spcBef>
                <a:buClrTx/>
                <a:buSzTx/>
                <a:buFontTx/>
                <a:buNone/>
              </a:pPr>
              <a:t>3</a:t>
            </a:fld>
            <a:endParaRPr lang="en-US" altLang="en-US" sz="1400">
              <a:solidFill>
                <a:schemeClr val="tx1"/>
              </a:solidFill>
            </a:endParaRPr>
          </a:p>
        </p:txBody>
      </p:sp>
      <p:sp>
        <p:nvSpPr>
          <p:cNvPr id="20485"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20486" name="Date Placeholder 11"/>
          <p:cNvSpPr>
            <a:spLocks noGrp="1"/>
          </p:cNvSpPr>
          <p:nvPr>
            <p:ph type="dt" sz="quarter" idx="11"/>
          </p:nvPr>
        </p:nvSpPr>
        <p:spPr bwMode="auto">
          <a:xfrm>
            <a:off x="228600" y="6248400"/>
            <a:ext cx="4953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20487" name="Rectangle 3"/>
          <p:cNvSpPr>
            <a:spLocks noGrp="1"/>
          </p:cNvSpPr>
          <p:nvPr>
            <p:ph type="body" idx="1"/>
          </p:nvPr>
        </p:nvSpPr>
        <p:spPr>
          <a:xfrm>
            <a:off x="-23813" y="1101725"/>
            <a:ext cx="7339013" cy="4994275"/>
          </a:xfrm>
        </p:spPr>
        <p:txBody>
          <a:bodyPr/>
          <a:lstStyle/>
          <a:p>
            <a:pPr eaLnBrk="1" hangingPunct="1">
              <a:lnSpc>
                <a:spcPct val="90000"/>
              </a:lnSpc>
            </a:pPr>
            <a:r>
              <a:rPr lang="en-US" altLang="en-US" sz="2800" dirty="0" smtClean="0"/>
              <a:t>All living things have DNA</a:t>
            </a:r>
          </a:p>
          <a:p>
            <a:pPr eaLnBrk="1" hangingPunct="1">
              <a:lnSpc>
                <a:spcPct val="90000"/>
              </a:lnSpc>
            </a:pPr>
            <a:r>
              <a:rPr lang="en-US" altLang="en-US" sz="2800" dirty="0" smtClean="0"/>
              <a:t>DNA is a special molecule in every cell that carries instructions for what the cell does</a:t>
            </a:r>
          </a:p>
          <a:p>
            <a:pPr eaLnBrk="1" hangingPunct="1">
              <a:lnSpc>
                <a:spcPct val="90000"/>
              </a:lnSpc>
            </a:pPr>
            <a:r>
              <a:rPr lang="en-US" altLang="en-US" sz="2800" dirty="0" smtClean="0"/>
              <a:t>For example:</a:t>
            </a:r>
          </a:p>
          <a:p>
            <a:pPr lvl="1" eaLnBrk="1" hangingPunct="1">
              <a:lnSpc>
                <a:spcPct val="90000"/>
              </a:lnSpc>
            </a:pPr>
            <a:r>
              <a:rPr lang="en-US" altLang="en-US" sz="2400" dirty="0" smtClean="0"/>
              <a:t>Which cells should make hair, what color</a:t>
            </a:r>
          </a:p>
          <a:p>
            <a:pPr lvl="1" eaLnBrk="1" hangingPunct="1">
              <a:lnSpc>
                <a:spcPct val="90000"/>
              </a:lnSpc>
            </a:pPr>
            <a:r>
              <a:rPr lang="en-US" altLang="en-US" sz="2400" dirty="0" smtClean="0"/>
              <a:t>Which cells should grow legs, how long </a:t>
            </a:r>
            <a:endParaRPr lang="en-US" altLang="en-US" sz="2800" dirty="0" smtClean="0"/>
          </a:p>
          <a:p>
            <a:pPr eaLnBrk="1" hangingPunct="1">
              <a:lnSpc>
                <a:spcPct val="90000"/>
              </a:lnSpc>
            </a:pPr>
            <a:r>
              <a:rPr lang="en-US" altLang="en-US" sz="2800" dirty="0" smtClean="0"/>
              <a:t>DNA contains an incredible amount of information</a:t>
            </a:r>
          </a:p>
          <a:p>
            <a:pPr lvl="1" eaLnBrk="1" hangingPunct="1">
              <a:lnSpc>
                <a:spcPct val="90000"/>
              </a:lnSpc>
            </a:pPr>
            <a:r>
              <a:rPr lang="en-US" altLang="en-US" sz="2400" dirty="0" smtClean="0"/>
              <a:t>DNA from one of your cells is more than 3 feet long when stretched out!</a:t>
            </a:r>
          </a:p>
          <a:p>
            <a:pPr eaLnBrk="1" hangingPunct="1">
              <a:lnSpc>
                <a:spcPct val="90000"/>
              </a:lnSpc>
            </a:pPr>
            <a:r>
              <a:rPr lang="en-US" altLang="en-US" sz="2800" dirty="0" smtClean="0"/>
              <a:t>Each piece of information is carried on a different section of DNA, called a gene</a:t>
            </a:r>
          </a:p>
        </p:txBody>
      </p:sp>
      <p:pic>
        <p:nvPicPr>
          <p:cNvPr id="20488" name="Picture 5" descr="double helix.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99325" y="1885950"/>
            <a:ext cx="1727200" cy="320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4800" y="152400"/>
            <a:ext cx="7391400" cy="990600"/>
          </a:xfrm>
        </p:spPr>
        <p:txBody>
          <a:bodyPr anchor="b"/>
          <a:lstStyle/>
          <a:p>
            <a:pPr eaLnBrk="1" hangingPunct="1"/>
            <a:r>
              <a:rPr lang="en-US" altLang="en-US" sz="3800" dirty="0" smtClean="0">
                <a:solidFill>
                  <a:schemeClr val="tx1"/>
                </a:solidFill>
                <a:latin typeface="+mj-lt"/>
                <a:cs typeface="Unangam Tunuu  Normal" charset="0"/>
              </a:rPr>
              <a:t>What is a locus?</a:t>
            </a:r>
          </a:p>
        </p:txBody>
      </p:sp>
      <p:sp>
        <p:nvSpPr>
          <p:cNvPr id="15363"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charset="0"/>
                <a:ea typeface="MS PGothic"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charset="0"/>
                <a:ea typeface="MS PGothic"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charset="0"/>
                <a:ea typeface="MS PGothic"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charset="0"/>
                <a:ea typeface="MS PGothic"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charset="0"/>
                <a:ea typeface="MS PGothic"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9pPr>
          </a:lstStyle>
          <a:p>
            <a:pPr>
              <a:spcBef>
                <a:spcPct val="0"/>
              </a:spcBef>
              <a:buClrTx/>
              <a:buSzTx/>
              <a:buFontTx/>
              <a:buNone/>
            </a:pPr>
            <a:fld id="{5200A342-0BA9-4A84-AE56-00EEC82AFFD8}" type="slidenum">
              <a:rPr lang="en-US" altLang="en-US" sz="1400" smtClean="0">
                <a:solidFill>
                  <a:schemeClr val="tx1"/>
                </a:solidFill>
              </a:rPr>
              <a:pPr>
                <a:spcBef>
                  <a:spcPct val="0"/>
                </a:spcBef>
                <a:buClrTx/>
                <a:buSzTx/>
                <a:buFontTx/>
                <a:buNone/>
              </a:pPr>
              <a:t>4</a:t>
            </a:fld>
            <a:endParaRPr lang="en-US" altLang="en-US" sz="1400" smtClean="0">
              <a:solidFill>
                <a:schemeClr val="tx1"/>
              </a:solidFill>
            </a:endParaRPr>
          </a:p>
        </p:txBody>
      </p:sp>
      <p:sp>
        <p:nvSpPr>
          <p:cNvPr id="15364"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charset="0"/>
                <a:ea typeface="MS PGothic"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charset="0"/>
                <a:ea typeface="MS PGothic"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charset="0"/>
                <a:ea typeface="MS PGothic"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charset="0"/>
                <a:ea typeface="MS PGothic"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charset="0"/>
                <a:ea typeface="MS PGothic"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9pPr>
          </a:lstStyle>
          <a:p>
            <a:pPr algn="r" eaLnBrk="1" hangingPunct="1">
              <a:spcBef>
                <a:spcPct val="0"/>
              </a:spcBef>
              <a:buClrTx/>
              <a:buSzTx/>
              <a:buFontTx/>
              <a:buNone/>
            </a:pPr>
            <a:fld id="{EA94D242-D0F0-4ACF-931F-FF0307CD9CBA}" type="slidenum">
              <a:rPr lang="en-US" altLang="en-US" sz="1400">
                <a:solidFill>
                  <a:schemeClr val="tx1"/>
                </a:solidFill>
              </a:rPr>
              <a:pPr algn="r" eaLnBrk="1" hangingPunct="1">
                <a:spcBef>
                  <a:spcPct val="0"/>
                </a:spcBef>
                <a:buClrTx/>
                <a:buSzTx/>
                <a:buFontTx/>
                <a:buNone/>
              </a:pPr>
              <a:t>4</a:t>
            </a:fld>
            <a:endParaRPr lang="en-US" altLang="en-US" sz="1400">
              <a:solidFill>
                <a:schemeClr val="tx1"/>
              </a:solidFill>
            </a:endParaRPr>
          </a:p>
        </p:txBody>
      </p:sp>
      <p:sp>
        <p:nvSpPr>
          <p:cNvPr id="15365"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charset="0"/>
                <a:ea typeface="MS PGothic"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charset="0"/>
                <a:ea typeface="MS PGothic"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charset="0"/>
                <a:ea typeface="MS PGothic"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charset="0"/>
                <a:ea typeface="MS PGothic"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charset="0"/>
                <a:ea typeface="MS PGothic"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15366" name="Date Placeholder 11"/>
          <p:cNvSpPr>
            <a:spLocks noGrp="1"/>
          </p:cNvSpPr>
          <p:nvPr>
            <p:ph type="dt" sz="quarter" idx="11"/>
          </p:nvPr>
        </p:nvSpPr>
        <p:spPr bwMode="auto">
          <a:xfrm>
            <a:off x="228600" y="6248400"/>
            <a:ext cx="4953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charset="0"/>
                <a:ea typeface="MS PGothic"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charset="0"/>
                <a:ea typeface="MS PGothic"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charset="0"/>
                <a:ea typeface="MS PGothic"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charset="0"/>
                <a:ea typeface="MS PGothic"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charset="0"/>
                <a:ea typeface="MS PGothic"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9pPr>
          </a:lstStyle>
          <a:p>
            <a:pPr>
              <a:spcBef>
                <a:spcPct val="0"/>
              </a:spcBef>
              <a:buClrTx/>
              <a:buSzTx/>
              <a:buFontTx/>
              <a:buNone/>
            </a:pPr>
            <a:r>
              <a:rPr lang="en-US" altLang="en-US" sz="2000" smtClean="0">
                <a:solidFill>
                  <a:schemeClr val="tx1"/>
                </a:solidFill>
                <a:cs typeface="Arial" charset="0"/>
              </a:rPr>
              <a:t>Lesson 3:</a:t>
            </a:r>
            <a:r>
              <a:rPr lang="en-US" altLang="en-US" sz="1700" smtClean="0">
                <a:solidFill>
                  <a:schemeClr val="tx1"/>
                </a:solidFill>
                <a:cs typeface="Arial" charset="0"/>
              </a:rPr>
              <a:t> </a:t>
            </a:r>
            <a:r>
              <a:rPr lang="en-US" altLang="en-US" sz="2000" b="0" i="1" smtClean="0">
                <a:solidFill>
                  <a:schemeClr val="tx1"/>
                </a:solidFill>
                <a:cs typeface="Arial" charset="0"/>
              </a:rPr>
              <a:t>What is a fur seal rookery?</a:t>
            </a:r>
          </a:p>
        </p:txBody>
      </p:sp>
      <p:sp>
        <p:nvSpPr>
          <p:cNvPr id="15367" name="Rectangle 3"/>
          <p:cNvSpPr>
            <a:spLocks noGrp="1"/>
          </p:cNvSpPr>
          <p:nvPr>
            <p:ph type="body" idx="1"/>
          </p:nvPr>
        </p:nvSpPr>
        <p:spPr>
          <a:xfrm>
            <a:off x="304800" y="1162050"/>
            <a:ext cx="7010400" cy="4657725"/>
          </a:xfrm>
        </p:spPr>
        <p:txBody>
          <a:bodyPr/>
          <a:lstStyle/>
          <a:p>
            <a:pPr eaLnBrk="1" hangingPunct="1">
              <a:lnSpc>
                <a:spcPct val="90000"/>
              </a:lnSpc>
              <a:buClr>
                <a:schemeClr val="tx1"/>
              </a:buClr>
            </a:pPr>
            <a:r>
              <a:rPr lang="en-US" altLang="en-US" sz="2400" dirty="0" smtClean="0"/>
              <a:t>Chromosome</a:t>
            </a:r>
            <a:endParaRPr lang="en-US" altLang="en-US" sz="2400" dirty="0"/>
          </a:p>
          <a:p>
            <a:pPr lvl="1" eaLnBrk="1" hangingPunct="1">
              <a:lnSpc>
                <a:spcPct val="90000"/>
              </a:lnSpc>
              <a:buClr>
                <a:schemeClr val="tx1"/>
              </a:buClr>
            </a:pPr>
            <a:r>
              <a:rPr lang="en-US" altLang="en-US" sz="2000" dirty="0"/>
              <a:t>T</a:t>
            </a:r>
            <a:r>
              <a:rPr lang="en-US" altLang="en-US" sz="2000" dirty="0" smtClean="0"/>
              <a:t>ightly coiled DNA in the nucleus of each cell</a:t>
            </a:r>
          </a:p>
          <a:p>
            <a:pPr lvl="1" eaLnBrk="1" hangingPunct="1">
              <a:lnSpc>
                <a:spcPct val="90000"/>
              </a:lnSpc>
              <a:buClr>
                <a:schemeClr val="tx1"/>
              </a:buClr>
            </a:pPr>
            <a:r>
              <a:rPr lang="en-US" altLang="en-US" sz="2000" dirty="0" smtClean="0"/>
              <a:t>Each chromosome is made up of one DNA molecule</a:t>
            </a:r>
          </a:p>
          <a:p>
            <a:pPr lvl="1" eaLnBrk="1" hangingPunct="1">
              <a:lnSpc>
                <a:spcPct val="90000"/>
              </a:lnSpc>
              <a:buClr>
                <a:schemeClr val="tx1"/>
              </a:buClr>
            </a:pPr>
            <a:r>
              <a:rPr lang="en-US" altLang="en-US" sz="2000" dirty="0"/>
              <a:t>E</a:t>
            </a:r>
            <a:r>
              <a:rPr lang="en-US" altLang="en-US" sz="2000" dirty="0" smtClean="0"/>
              <a:t>very animal has a given number of chromosomes</a:t>
            </a:r>
          </a:p>
          <a:p>
            <a:pPr lvl="2" eaLnBrk="1" hangingPunct="1">
              <a:lnSpc>
                <a:spcPct val="90000"/>
              </a:lnSpc>
              <a:buClr>
                <a:schemeClr val="tx1"/>
              </a:buClr>
            </a:pPr>
            <a:r>
              <a:rPr lang="en-US" altLang="en-US" sz="1600" dirty="0" smtClean="0"/>
              <a:t>Humans have 46 chromosomes (23 pairs)</a:t>
            </a:r>
          </a:p>
          <a:p>
            <a:pPr lvl="2" eaLnBrk="1" hangingPunct="1">
              <a:lnSpc>
                <a:spcPct val="90000"/>
              </a:lnSpc>
              <a:buClr>
                <a:schemeClr val="tx1"/>
              </a:buClr>
            </a:pPr>
            <a:r>
              <a:rPr lang="en-US" altLang="en-US" sz="1600" dirty="0" smtClean="0"/>
              <a:t>Northern fur seals have 36 chromosomes (18 pairs)</a:t>
            </a:r>
          </a:p>
          <a:p>
            <a:pPr eaLnBrk="1" hangingPunct="1">
              <a:lnSpc>
                <a:spcPct val="90000"/>
              </a:lnSpc>
              <a:buClr>
                <a:schemeClr val="tx1"/>
              </a:buClr>
            </a:pPr>
            <a:r>
              <a:rPr lang="en-US" altLang="en-US" sz="2400" dirty="0" smtClean="0"/>
              <a:t>Gene</a:t>
            </a:r>
          </a:p>
          <a:p>
            <a:pPr lvl="1" eaLnBrk="1" hangingPunct="1">
              <a:lnSpc>
                <a:spcPct val="90000"/>
              </a:lnSpc>
              <a:buClr>
                <a:schemeClr val="tx1"/>
              </a:buClr>
            </a:pPr>
            <a:r>
              <a:rPr lang="en-US" altLang="en-US" sz="2000" dirty="0" smtClean="0"/>
              <a:t>Each chromosome contains many genes</a:t>
            </a:r>
          </a:p>
          <a:p>
            <a:pPr lvl="1" eaLnBrk="1" hangingPunct="1">
              <a:lnSpc>
                <a:spcPct val="90000"/>
              </a:lnSpc>
              <a:buClr>
                <a:schemeClr val="tx1"/>
              </a:buClr>
            </a:pPr>
            <a:r>
              <a:rPr lang="en-US" altLang="en-US" sz="2000" dirty="0" smtClean="0"/>
              <a:t>A gene is one section of a chromosome</a:t>
            </a:r>
          </a:p>
          <a:p>
            <a:pPr lvl="1" eaLnBrk="1" hangingPunct="1">
              <a:lnSpc>
                <a:spcPct val="90000"/>
              </a:lnSpc>
              <a:buClr>
                <a:schemeClr val="tx1"/>
              </a:buClr>
            </a:pPr>
            <a:r>
              <a:rPr lang="en-US" altLang="en-US" sz="2000" dirty="0" smtClean="0"/>
              <a:t>Genes are inherited from a parent</a:t>
            </a:r>
          </a:p>
          <a:p>
            <a:pPr eaLnBrk="1" hangingPunct="1">
              <a:lnSpc>
                <a:spcPct val="90000"/>
              </a:lnSpc>
              <a:buClr>
                <a:schemeClr val="tx1"/>
              </a:buClr>
            </a:pPr>
            <a:r>
              <a:rPr lang="en-US" altLang="en-US" sz="2400" dirty="0" smtClean="0"/>
              <a:t>Locus</a:t>
            </a:r>
          </a:p>
          <a:p>
            <a:pPr lvl="1" eaLnBrk="1" hangingPunct="1">
              <a:lnSpc>
                <a:spcPct val="90000"/>
              </a:lnSpc>
              <a:buClr>
                <a:schemeClr val="tx1"/>
              </a:buClr>
            </a:pPr>
            <a:r>
              <a:rPr lang="en-US" altLang="en-US" sz="2000" dirty="0" smtClean="0"/>
              <a:t>A specific location of the gene on the chromosome,</a:t>
            </a:r>
          </a:p>
          <a:p>
            <a:pPr marL="457200" lvl="1" indent="0" eaLnBrk="1" hangingPunct="1">
              <a:lnSpc>
                <a:spcPct val="90000"/>
              </a:lnSpc>
              <a:buClr>
                <a:schemeClr val="tx1"/>
              </a:buClr>
              <a:buNone/>
            </a:pPr>
            <a:r>
              <a:rPr lang="en-US" altLang="en-US" sz="2000" dirty="0" smtClean="0"/>
              <a:t>    like a genetic street address</a:t>
            </a:r>
          </a:p>
          <a:p>
            <a:pPr marL="457200" lvl="1" indent="0" eaLnBrk="1" hangingPunct="1">
              <a:lnSpc>
                <a:spcPct val="90000"/>
              </a:lnSpc>
              <a:buClr>
                <a:schemeClr val="tx1"/>
              </a:buClr>
              <a:buNone/>
            </a:pPr>
            <a:endParaRPr lang="en-US" altLang="en-US" sz="2000" dirty="0"/>
          </a:p>
        </p:txBody>
      </p:sp>
      <p:sp>
        <p:nvSpPr>
          <p:cNvPr id="2" name="AutoShape 2" descr="Image result for gene locu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gene locu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 name="Picture 14" descr="3.1.2 A gene occupies a specific position (locus) on one type of chromosome.&#10; "/>
          <p:cNvPicPr>
            <a:picLocks noChangeAspect="1" noChangeArrowheads="1"/>
          </p:cNvPicPr>
          <p:nvPr/>
        </p:nvPicPr>
        <p:blipFill rotWithShape="1">
          <a:blip r:embed="rId3">
            <a:extLst>
              <a:ext uri="{28A0092B-C50C-407E-A947-70E740481C1C}">
                <a14:useLocalDpi xmlns:a14="http://schemas.microsoft.com/office/drawing/2010/main" val="0"/>
              </a:ext>
            </a:extLst>
          </a:blip>
          <a:srcRect l="53939" t="21538" r="23934" b="22917"/>
          <a:stretch/>
        </p:blipFill>
        <p:spPr bwMode="auto">
          <a:xfrm>
            <a:off x="7095889" y="2409825"/>
            <a:ext cx="1819469" cy="34290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591925" y="3581400"/>
            <a:ext cx="723275" cy="369332"/>
          </a:xfrm>
          <a:prstGeom prst="rect">
            <a:avLst/>
          </a:prstGeom>
          <a:noFill/>
        </p:spPr>
        <p:txBody>
          <a:bodyPr wrap="none" rtlCol="0">
            <a:spAutoFit/>
          </a:bodyPr>
          <a:lstStyle/>
          <a:p>
            <a:r>
              <a:rPr lang="en-US" dirty="0" smtClean="0">
                <a:solidFill>
                  <a:srgbClr val="000000"/>
                </a:solidFill>
              </a:rPr>
              <a:t>locus</a:t>
            </a:r>
            <a:endParaRPr lang="en-US" dirty="0">
              <a:solidFill>
                <a:srgbClr val="000000"/>
              </a:solidFill>
            </a:endParaRPr>
          </a:p>
        </p:txBody>
      </p:sp>
      <p:cxnSp>
        <p:nvCxnSpPr>
          <p:cNvPr id="9" name="Straight Arrow Connector 8"/>
          <p:cNvCxnSpPr/>
          <p:nvPr/>
        </p:nvCxnSpPr>
        <p:spPr bwMode="auto">
          <a:xfrm>
            <a:off x="7315200" y="3766066"/>
            <a:ext cx="381000" cy="0"/>
          </a:xfrm>
          <a:prstGeom prst="straightConnector1">
            <a:avLst/>
          </a:prstGeom>
          <a:solidFill>
            <a:schemeClr val="accent1"/>
          </a:solidFill>
          <a:ln w="28575" cap="flat" cmpd="sng" algn="ctr">
            <a:solidFill>
              <a:srgbClr val="000000"/>
            </a:solidFill>
            <a:prstDash val="solid"/>
            <a:round/>
            <a:headEnd type="none" w="med" len="med"/>
            <a:tailEnd type="triangle"/>
          </a:ln>
          <a:effectLst/>
        </p:spPr>
      </p:cxnSp>
      <p:sp>
        <p:nvSpPr>
          <p:cNvPr id="23" name="TextBox 22"/>
          <p:cNvSpPr txBox="1"/>
          <p:nvPr/>
        </p:nvSpPr>
        <p:spPr>
          <a:xfrm>
            <a:off x="6598560" y="2839658"/>
            <a:ext cx="723275" cy="369332"/>
          </a:xfrm>
          <a:prstGeom prst="rect">
            <a:avLst/>
          </a:prstGeom>
          <a:noFill/>
        </p:spPr>
        <p:txBody>
          <a:bodyPr wrap="none" rtlCol="0">
            <a:spAutoFit/>
          </a:bodyPr>
          <a:lstStyle/>
          <a:p>
            <a:r>
              <a:rPr lang="en-US" dirty="0" smtClean="0">
                <a:solidFill>
                  <a:srgbClr val="000000"/>
                </a:solidFill>
              </a:rPr>
              <a:t>locus</a:t>
            </a:r>
            <a:endParaRPr lang="en-US" dirty="0">
              <a:solidFill>
                <a:srgbClr val="000000"/>
              </a:solidFill>
            </a:endParaRPr>
          </a:p>
        </p:txBody>
      </p:sp>
      <p:cxnSp>
        <p:nvCxnSpPr>
          <p:cNvPr id="24" name="Straight Arrow Connector 23"/>
          <p:cNvCxnSpPr/>
          <p:nvPr/>
        </p:nvCxnSpPr>
        <p:spPr bwMode="auto">
          <a:xfrm>
            <a:off x="7308437" y="3024324"/>
            <a:ext cx="381000" cy="0"/>
          </a:xfrm>
          <a:prstGeom prst="straightConnector1">
            <a:avLst/>
          </a:prstGeom>
          <a:solidFill>
            <a:schemeClr val="accent1"/>
          </a:solidFill>
          <a:ln w="28575" cap="flat" cmpd="sng" algn="ctr">
            <a:solidFill>
              <a:srgbClr val="000000"/>
            </a:solidFill>
            <a:prstDash val="solid"/>
            <a:round/>
            <a:headEnd type="none" w="med" len="med"/>
            <a:tailEnd type="triangle"/>
          </a:ln>
          <a:effectLst/>
        </p:spPr>
      </p:cxnSp>
      <p:sp>
        <p:nvSpPr>
          <p:cNvPr id="25" name="TextBox 24"/>
          <p:cNvSpPr txBox="1"/>
          <p:nvPr/>
        </p:nvSpPr>
        <p:spPr>
          <a:xfrm>
            <a:off x="6591925" y="3956106"/>
            <a:ext cx="723275" cy="369332"/>
          </a:xfrm>
          <a:prstGeom prst="rect">
            <a:avLst/>
          </a:prstGeom>
          <a:noFill/>
        </p:spPr>
        <p:txBody>
          <a:bodyPr wrap="none" rtlCol="0">
            <a:spAutoFit/>
          </a:bodyPr>
          <a:lstStyle/>
          <a:p>
            <a:r>
              <a:rPr lang="en-US" dirty="0" smtClean="0">
                <a:solidFill>
                  <a:srgbClr val="000000"/>
                </a:solidFill>
              </a:rPr>
              <a:t>locus</a:t>
            </a:r>
            <a:endParaRPr lang="en-US" dirty="0">
              <a:solidFill>
                <a:srgbClr val="000000"/>
              </a:solidFill>
            </a:endParaRPr>
          </a:p>
        </p:txBody>
      </p:sp>
      <p:cxnSp>
        <p:nvCxnSpPr>
          <p:cNvPr id="26" name="Straight Arrow Connector 25"/>
          <p:cNvCxnSpPr/>
          <p:nvPr/>
        </p:nvCxnSpPr>
        <p:spPr bwMode="auto">
          <a:xfrm>
            <a:off x="7318466" y="4123934"/>
            <a:ext cx="381000" cy="0"/>
          </a:xfrm>
          <a:prstGeom prst="straightConnector1">
            <a:avLst/>
          </a:prstGeom>
          <a:solidFill>
            <a:schemeClr val="accent1"/>
          </a:solidFill>
          <a:ln w="28575" cap="flat" cmpd="sng" algn="ctr">
            <a:solidFill>
              <a:srgbClr val="000000"/>
            </a:solidFill>
            <a:prstDash val="solid"/>
            <a:round/>
            <a:headEnd type="none" w="med" len="med"/>
            <a:tailEnd type="triangle"/>
          </a:ln>
          <a:effectLst/>
        </p:spPr>
      </p:cxnSp>
    </p:spTree>
    <p:extLst>
      <p:ext uri="{BB962C8B-B14F-4D97-AF65-F5344CB8AC3E}">
        <p14:creationId xmlns:p14="http://schemas.microsoft.com/office/powerpoint/2010/main" val="16801202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04800" y="152400"/>
            <a:ext cx="7391400" cy="990600"/>
          </a:xfrm>
        </p:spPr>
        <p:txBody>
          <a:bodyPr anchor="b"/>
          <a:lstStyle/>
          <a:p>
            <a:pPr eaLnBrk="1" hangingPunct="1"/>
            <a:r>
              <a:rPr lang="en-US" altLang="en-US" sz="3800" dirty="0" smtClean="0">
                <a:solidFill>
                  <a:schemeClr val="tx1"/>
                </a:solidFill>
                <a:latin typeface="+mj-lt"/>
                <a:cs typeface="Unangam Tunuu  Normal" charset="0"/>
              </a:rPr>
              <a:t>What is a locus?</a:t>
            </a:r>
          </a:p>
        </p:txBody>
      </p:sp>
      <p:sp>
        <p:nvSpPr>
          <p:cNvPr id="15363"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charset="0"/>
                <a:ea typeface="MS PGothic"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charset="0"/>
                <a:ea typeface="MS PGothic"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charset="0"/>
                <a:ea typeface="MS PGothic"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charset="0"/>
                <a:ea typeface="MS PGothic"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charset="0"/>
                <a:ea typeface="MS PGothic"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9pPr>
          </a:lstStyle>
          <a:p>
            <a:pPr>
              <a:spcBef>
                <a:spcPct val="0"/>
              </a:spcBef>
              <a:buClrTx/>
              <a:buSzTx/>
              <a:buFontTx/>
              <a:buNone/>
            </a:pPr>
            <a:fld id="{5200A342-0BA9-4A84-AE56-00EEC82AFFD8}" type="slidenum">
              <a:rPr lang="en-US" altLang="en-US" sz="1400" smtClean="0">
                <a:solidFill>
                  <a:schemeClr val="tx1"/>
                </a:solidFill>
              </a:rPr>
              <a:pPr>
                <a:spcBef>
                  <a:spcPct val="0"/>
                </a:spcBef>
                <a:buClrTx/>
                <a:buSzTx/>
                <a:buFontTx/>
                <a:buNone/>
              </a:pPr>
              <a:t>5</a:t>
            </a:fld>
            <a:endParaRPr lang="en-US" altLang="en-US" sz="1400" smtClean="0">
              <a:solidFill>
                <a:schemeClr val="tx1"/>
              </a:solidFill>
            </a:endParaRPr>
          </a:p>
        </p:txBody>
      </p:sp>
      <p:sp>
        <p:nvSpPr>
          <p:cNvPr id="15364"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charset="0"/>
                <a:ea typeface="MS PGothic"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charset="0"/>
                <a:ea typeface="MS PGothic"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charset="0"/>
                <a:ea typeface="MS PGothic"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charset="0"/>
                <a:ea typeface="MS PGothic"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charset="0"/>
                <a:ea typeface="MS PGothic"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9pPr>
          </a:lstStyle>
          <a:p>
            <a:pPr algn="r" eaLnBrk="1" hangingPunct="1">
              <a:spcBef>
                <a:spcPct val="0"/>
              </a:spcBef>
              <a:buClrTx/>
              <a:buSzTx/>
              <a:buFontTx/>
              <a:buNone/>
            </a:pPr>
            <a:fld id="{EA94D242-D0F0-4ACF-931F-FF0307CD9CBA}" type="slidenum">
              <a:rPr lang="en-US" altLang="en-US" sz="1400">
                <a:solidFill>
                  <a:schemeClr val="tx1"/>
                </a:solidFill>
              </a:rPr>
              <a:pPr algn="r" eaLnBrk="1" hangingPunct="1">
                <a:spcBef>
                  <a:spcPct val="0"/>
                </a:spcBef>
                <a:buClrTx/>
                <a:buSzTx/>
                <a:buFontTx/>
                <a:buNone/>
              </a:pPr>
              <a:t>5</a:t>
            </a:fld>
            <a:endParaRPr lang="en-US" altLang="en-US" sz="1400">
              <a:solidFill>
                <a:schemeClr val="tx1"/>
              </a:solidFill>
            </a:endParaRPr>
          </a:p>
        </p:txBody>
      </p:sp>
      <p:sp>
        <p:nvSpPr>
          <p:cNvPr id="15365"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charset="0"/>
                <a:ea typeface="MS PGothic"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charset="0"/>
                <a:ea typeface="MS PGothic"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charset="0"/>
                <a:ea typeface="MS PGothic"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charset="0"/>
                <a:ea typeface="MS PGothic"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charset="0"/>
                <a:ea typeface="MS PGothic"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15366" name="Date Placeholder 11"/>
          <p:cNvSpPr>
            <a:spLocks noGrp="1"/>
          </p:cNvSpPr>
          <p:nvPr>
            <p:ph type="dt" sz="quarter" idx="11"/>
          </p:nvPr>
        </p:nvSpPr>
        <p:spPr bwMode="auto">
          <a:xfrm>
            <a:off x="228600" y="6248400"/>
            <a:ext cx="4953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charset="0"/>
                <a:ea typeface="MS PGothic"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charset="0"/>
                <a:ea typeface="MS PGothic"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charset="0"/>
                <a:ea typeface="MS PGothic"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charset="0"/>
                <a:ea typeface="MS PGothic"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charset="0"/>
                <a:ea typeface="MS PGothic"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charset="0"/>
                <a:ea typeface="MS PGothic" pitchFamily="34" charset="-128"/>
              </a:defRPr>
            </a:lvl9pPr>
          </a:lstStyle>
          <a:p>
            <a:pPr>
              <a:spcBef>
                <a:spcPct val="0"/>
              </a:spcBef>
              <a:buClrTx/>
              <a:buSzTx/>
              <a:buFontTx/>
              <a:buNone/>
            </a:pPr>
            <a:r>
              <a:rPr lang="en-US" altLang="en-US" sz="2000" dirty="0" smtClean="0">
                <a:solidFill>
                  <a:schemeClr val="tx1"/>
                </a:solidFill>
                <a:cs typeface="Arial" charset="0"/>
              </a:rPr>
              <a:t>Lesson 3:</a:t>
            </a:r>
            <a:r>
              <a:rPr lang="en-US" altLang="en-US" sz="1700" dirty="0" smtClean="0">
                <a:solidFill>
                  <a:schemeClr val="tx1"/>
                </a:solidFill>
                <a:cs typeface="Arial" charset="0"/>
              </a:rPr>
              <a:t> </a:t>
            </a:r>
            <a:r>
              <a:rPr lang="en-US" altLang="en-US" sz="2000" b="0" i="1" dirty="0" smtClean="0">
                <a:solidFill>
                  <a:schemeClr val="tx1"/>
                </a:solidFill>
                <a:cs typeface="Arial" charset="0"/>
              </a:rPr>
              <a:t>What is a fur seal rookery?</a:t>
            </a:r>
          </a:p>
        </p:txBody>
      </p:sp>
      <p:sp>
        <p:nvSpPr>
          <p:cNvPr id="15367" name="Rectangle 3"/>
          <p:cNvSpPr>
            <a:spLocks noGrp="1"/>
          </p:cNvSpPr>
          <p:nvPr>
            <p:ph type="body" idx="1"/>
          </p:nvPr>
        </p:nvSpPr>
        <p:spPr>
          <a:xfrm>
            <a:off x="304800" y="1162050"/>
            <a:ext cx="8534400" cy="5083175"/>
          </a:xfrm>
        </p:spPr>
        <p:txBody>
          <a:bodyPr/>
          <a:lstStyle/>
          <a:p>
            <a:pPr marL="457200" lvl="1" indent="0" eaLnBrk="1" hangingPunct="1">
              <a:lnSpc>
                <a:spcPct val="90000"/>
              </a:lnSpc>
              <a:buClr>
                <a:schemeClr val="tx1"/>
              </a:buClr>
              <a:buNone/>
            </a:pPr>
            <a:endParaRPr lang="en-US" altLang="en-US" sz="2000" dirty="0"/>
          </a:p>
        </p:txBody>
      </p:sp>
      <p:sp>
        <p:nvSpPr>
          <p:cNvPr id="2" name="AutoShape 2" descr="Image result for gene locu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 name="AutoShape 4" descr="Image result for gene locu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6" name="Picture 12" descr="3.1.1 A gene is a heritable factor that consists of a length of DNA and&#10;influences a specific characteristic.&#10;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194" y="1184908"/>
            <a:ext cx="6400800" cy="4805619"/>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teacherweb.com/CA/NogalesHighSchool/mespinoza/fig24HomologousChromosomes.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1190" y="7117395"/>
            <a:ext cx="2701619" cy="294542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bwMode="auto">
          <a:xfrm>
            <a:off x="457200" y="4724400"/>
            <a:ext cx="1981200" cy="609600"/>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4" name="Rectangle 13"/>
          <p:cNvSpPr/>
          <p:nvPr/>
        </p:nvSpPr>
        <p:spPr bwMode="auto">
          <a:xfrm>
            <a:off x="2743200" y="1840999"/>
            <a:ext cx="1242060" cy="356187"/>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15" name="Rectangle 14"/>
          <p:cNvSpPr/>
          <p:nvPr/>
        </p:nvSpPr>
        <p:spPr bwMode="auto">
          <a:xfrm>
            <a:off x="3950968" y="3069356"/>
            <a:ext cx="2145031" cy="969244"/>
          </a:xfrm>
          <a:prstGeom prst="rect">
            <a:avLst/>
          </a:prstGeom>
          <a:solidFill>
            <a:schemeClr val="accent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charset="0"/>
            </a:endParaRPr>
          </a:p>
        </p:txBody>
      </p:sp>
      <p:sp>
        <p:nvSpPr>
          <p:cNvPr id="5" name="TextBox 4"/>
          <p:cNvSpPr txBox="1"/>
          <p:nvPr/>
        </p:nvSpPr>
        <p:spPr>
          <a:xfrm>
            <a:off x="3950968" y="3448059"/>
            <a:ext cx="2731838" cy="1077218"/>
          </a:xfrm>
          <a:prstGeom prst="rect">
            <a:avLst/>
          </a:prstGeom>
          <a:noFill/>
        </p:spPr>
        <p:txBody>
          <a:bodyPr wrap="none" rtlCol="0">
            <a:spAutoFit/>
          </a:bodyPr>
          <a:lstStyle/>
          <a:p>
            <a:r>
              <a:rPr lang="en-US" sz="1600" dirty="0" smtClean="0">
                <a:solidFill>
                  <a:schemeClr val="accent5">
                    <a:lumMod val="75000"/>
                  </a:schemeClr>
                </a:solidFill>
              </a:rPr>
              <a:t>All individuals of a species</a:t>
            </a:r>
          </a:p>
          <a:p>
            <a:r>
              <a:rPr lang="en-US" sz="1600" dirty="0" smtClean="0">
                <a:solidFill>
                  <a:schemeClr val="accent5">
                    <a:lumMod val="75000"/>
                  </a:schemeClr>
                </a:solidFill>
              </a:rPr>
              <a:t>carry the same genes at the</a:t>
            </a:r>
          </a:p>
          <a:p>
            <a:r>
              <a:rPr lang="en-US" sz="1600" dirty="0" smtClean="0">
                <a:solidFill>
                  <a:schemeClr val="accent5">
                    <a:lumMod val="75000"/>
                  </a:schemeClr>
                </a:solidFill>
              </a:rPr>
              <a:t>same loci on the same </a:t>
            </a:r>
          </a:p>
          <a:p>
            <a:r>
              <a:rPr lang="en-US" sz="1600" dirty="0" smtClean="0">
                <a:solidFill>
                  <a:schemeClr val="accent5">
                    <a:lumMod val="75000"/>
                  </a:schemeClr>
                </a:solidFill>
              </a:rPr>
              <a:t>chromosomes</a:t>
            </a:r>
            <a:endParaRPr lang="en-US" sz="1600" dirty="0">
              <a:solidFill>
                <a:schemeClr val="accent5">
                  <a:lumMod val="75000"/>
                </a:schemeClr>
              </a:solidFill>
            </a:endParaRPr>
          </a:p>
        </p:txBody>
      </p:sp>
    </p:spTree>
    <p:extLst>
      <p:ext uri="{BB962C8B-B14F-4D97-AF65-F5344CB8AC3E}">
        <p14:creationId xmlns:p14="http://schemas.microsoft.com/office/powerpoint/2010/main" val="39080532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p:txBody>
          <a:bodyPr/>
          <a:lstStyle/>
          <a:p>
            <a:r>
              <a:rPr lang="en-US" altLang="en-US" dirty="0" smtClean="0">
                <a:solidFill>
                  <a:schemeClr val="tx1"/>
                </a:solidFill>
                <a:latin typeface="Unangam Tunuu  Normal" panose="00000400000000000000" pitchFamily="2" charset="0"/>
                <a:cs typeface="Unangam Tunuu  Normal" panose="00000400000000000000" pitchFamily="2" charset="0"/>
              </a:rPr>
              <a:t>Inheritance</a:t>
            </a:r>
          </a:p>
        </p:txBody>
      </p:sp>
      <p:sp>
        <p:nvSpPr>
          <p:cNvPr id="22531"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6743C08A-A125-49EC-8FEB-C892D7C492DA}" type="slidenum">
              <a:rPr lang="en-US" altLang="en-US" sz="1400">
                <a:solidFill>
                  <a:schemeClr val="tx1"/>
                </a:solidFill>
              </a:rPr>
              <a:pPr>
                <a:spcBef>
                  <a:spcPct val="0"/>
                </a:spcBef>
                <a:buClrTx/>
                <a:buSzTx/>
                <a:buFontTx/>
                <a:buNone/>
              </a:pPr>
              <a:t>6</a:t>
            </a:fld>
            <a:endParaRPr lang="en-US" altLang="en-US" sz="1400">
              <a:solidFill>
                <a:schemeClr val="tx1"/>
              </a:solidFill>
            </a:endParaRPr>
          </a:p>
        </p:txBody>
      </p:sp>
      <p:sp>
        <p:nvSpPr>
          <p:cNvPr id="22532" name="Date Placeholder 5"/>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8" name="Rectangle 3"/>
          <p:cNvSpPr txBox="1">
            <a:spLocks/>
          </p:cNvSpPr>
          <p:nvPr/>
        </p:nvSpPr>
        <p:spPr bwMode="auto">
          <a:xfrm>
            <a:off x="533400" y="1219200"/>
            <a:ext cx="7339013" cy="4657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a:lstStyle>
          <a:p>
            <a:pPr eaLnBrk="1" hangingPunct="1">
              <a:lnSpc>
                <a:spcPct val="90000"/>
              </a:lnSpc>
              <a:defRPr/>
            </a:pPr>
            <a:r>
              <a:rPr lang="en-US" altLang="en-US" sz="2800" kern="0" dirty="0" smtClean="0"/>
              <a:t>We get half our DNA from our dad, and half from our mom</a:t>
            </a:r>
          </a:p>
          <a:p>
            <a:pPr eaLnBrk="1" hangingPunct="1">
              <a:lnSpc>
                <a:spcPct val="90000"/>
              </a:lnSpc>
              <a:defRPr/>
            </a:pPr>
            <a:r>
              <a:rPr lang="en-US" altLang="en-US" sz="2800" kern="0" dirty="0" smtClean="0"/>
              <a:t>This is why children look like their mom and dad</a:t>
            </a:r>
          </a:p>
          <a:p>
            <a:pPr eaLnBrk="1" hangingPunct="1">
              <a:lnSpc>
                <a:spcPct val="90000"/>
              </a:lnSpc>
              <a:defRPr/>
            </a:pPr>
            <a:r>
              <a:rPr lang="en-US" altLang="en-US" sz="2800" kern="0" dirty="0" smtClean="0"/>
              <a:t>Also why sisters and brothers can look alike</a:t>
            </a:r>
          </a:p>
          <a:p>
            <a:pPr eaLnBrk="1" hangingPunct="1">
              <a:lnSpc>
                <a:spcPct val="90000"/>
              </a:lnSpc>
              <a:defRPr/>
            </a:pPr>
            <a:r>
              <a:rPr lang="en-US" altLang="en-US" sz="2800" kern="0" dirty="0" smtClean="0"/>
              <a:t>We match copies of DNA from pups to their mom and dad</a:t>
            </a:r>
          </a:p>
          <a:p>
            <a:pPr lvl="1" eaLnBrk="1" hangingPunct="1">
              <a:lnSpc>
                <a:spcPct val="90000"/>
              </a:lnSpc>
              <a:defRPr/>
            </a:pPr>
            <a:r>
              <a:rPr lang="en-US" altLang="en-US" sz="2400" kern="0" dirty="0" smtClean="0"/>
              <a:t>Match genetic code at a LOCUS on a gene</a:t>
            </a:r>
          </a:p>
          <a:p>
            <a:pPr lvl="1" eaLnBrk="1" hangingPunct="1">
              <a:lnSpc>
                <a:spcPct val="90000"/>
              </a:lnSpc>
              <a:defRPr/>
            </a:pPr>
            <a:r>
              <a:rPr lang="en-US" altLang="en-US" sz="2400" kern="0" dirty="0" smtClean="0"/>
              <a:t>One copy from mom, one from dad</a:t>
            </a:r>
          </a:p>
          <a:p>
            <a:pPr lvl="1" eaLnBrk="1" hangingPunct="1">
              <a:lnSpc>
                <a:spcPct val="90000"/>
              </a:lnSpc>
              <a:defRPr/>
            </a:pPr>
            <a:r>
              <a:rPr lang="en-US" altLang="en-US" sz="2400" kern="0" dirty="0" smtClean="0"/>
              <a:t>Can use several LOCI to confirm a match</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228600" y="150813"/>
            <a:ext cx="6650038" cy="1066800"/>
          </a:xfrm>
        </p:spPr>
        <p:txBody>
          <a:bodyPr anchor="b"/>
          <a:lstStyle/>
          <a:p>
            <a:pPr eaLnBrk="1" hangingPunct="1"/>
            <a:r>
              <a:rPr lang="en-US" altLang="en-US" sz="3200" dirty="0" smtClean="0">
                <a:solidFill>
                  <a:schemeClr val="tx1"/>
                </a:solidFill>
                <a:latin typeface="Unangam Tunuu  Normal" panose="00000400000000000000" pitchFamily="2" charset="0"/>
                <a:cs typeface="Unangam Tunuu  Normal" panose="00000400000000000000" pitchFamily="2" charset="0"/>
              </a:rPr>
              <a:t>How do you get a DNA sample from a northern fur seal?</a:t>
            </a:r>
          </a:p>
        </p:txBody>
      </p:sp>
      <p:sp>
        <p:nvSpPr>
          <p:cNvPr id="24579"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139C40AA-49F1-4D28-AA2B-4782E4460F9E}" type="slidenum">
              <a:rPr lang="en-US" altLang="en-US" sz="1400">
                <a:solidFill>
                  <a:schemeClr val="tx1"/>
                </a:solidFill>
              </a:rPr>
              <a:pPr>
                <a:spcBef>
                  <a:spcPct val="0"/>
                </a:spcBef>
                <a:buClrTx/>
                <a:buSzTx/>
                <a:buFontTx/>
                <a:buNone/>
              </a:pPr>
              <a:t>7</a:t>
            </a:fld>
            <a:endParaRPr lang="en-US" altLang="en-US" sz="1400">
              <a:solidFill>
                <a:schemeClr val="tx1"/>
              </a:solidFill>
            </a:endParaRPr>
          </a:p>
        </p:txBody>
      </p:sp>
      <p:sp>
        <p:nvSpPr>
          <p:cNvPr id="24580"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29A0F115-00B6-4129-8F19-C3107E81525F}" type="slidenum">
              <a:rPr lang="en-US" altLang="en-US" sz="1400">
                <a:solidFill>
                  <a:schemeClr val="tx1"/>
                </a:solidFill>
              </a:rPr>
              <a:pPr algn="r" eaLnBrk="1" hangingPunct="1">
                <a:spcBef>
                  <a:spcPct val="0"/>
                </a:spcBef>
                <a:buClrTx/>
                <a:buSzTx/>
                <a:buFontTx/>
                <a:buNone/>
              </a:pPr>
              <a:t>7</a:t>
            </a:fld>
            <a:endParaRPr lang="en-US" altLang="en-US" sz="1400">
              <a:solidFill>
                <a:schemeClr val="tx1"/>
              </a:solidFill>
            </a:endParaRPr>
          </a:p>
        </p:txBody>
      </p:sp>
      <p:sp>
        <p:nvSpPr>
          <p:cNvPr id="24581"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24582" name="Text Placeholder 7"/>
          <p:cNvSpPr>
            <a:spLocks/>
          </p:cNvSpPr>
          <p:nvPr/>
        </p:nvSpPr>
        <p:spPr bwMode="auto">
          <a:xfrm>
            <a:off x="228600" y="3505200"/>
            <a:ext cx="4800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endParaRPr lang="en-US" altLang="en-US" sz="2400"/>
          </a:p>
        </p:txBody>
      </p:sp>
      <p:sp>
        <p:nvSpPr>
          <p:cNvPr id="24583" name="Date Placeholder 11"/>
          <p:cNvSpPr>
            <a:spLocks noGrp="1"/>
          </p:cNvSpPr>
          <p:nvPr>
            <p:ph type="dt" sz="quarter" idx="11"/>
          </p:nvPr>
        </p:nvSpPr>
        <p:spPr bwMode="auto">
          <a:xfrm>
            <a:off x="228600" y="6248400"/>
            <a:ext cx="4953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24584" name="Text Placeholder 7"/>
          <p:cNvSpPr>
            <a:spLocks/>
          </p:cNvSpPr>
          <p:nvPr/>
        </p:nvSpPr>
        <p:spPr bwMode="auto">
          <a:xfrm>
            <a:off x="228600" y="3451225"/>
            <a:ext cx="4800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endParaRPr lang="en-US" altLang="en-US" sz="2400"/>
          </a:p>
        </p:txBody>
      </p:sp>
      <p:pic>
        <p:nvPicPr>
          <p:cNvPr id="24585" name="Picture 4" descr="SNP92harem3"/>
          <p:cNvPicPr>
            <a:picLocks noChangeAspect="1" noChangeArrowheads="1"/>
          </p:cNvPicPr>
          <p:nvPr/>
        </p:nvPicPr>
        <p:blipFill>
          <a:blip r:embed="rId3">
            <a:extLst>
              <a:ext uri="{28A0092B-C50C-407E-A947-70E740481C1C}">
                <a14:useLocalDpi xmlns:a14="http://schemas.microsoft.com/office/drawing/2010/main" val="0"/>
              </a:ext>
            </a:extLst>
          </a:blip>
          <a:srcRect l="4121" r="4663"/>
          <a:stretch>
            <a:fillRect/>
          </a:stretch>
        </p:blipFill>
        <p:spPr bwMode="auto">
          <a:xfrm>
            <a:off x="228600" y="1530350"/>
            <a:ext cx="5867400" cy="377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6" name="Rectangle 3"/>
          <p:cNvSpPr>
            <a:spLocks noGrp="1"/>
          </p:cNvSpPr>
          <p:nvPr>
            <p:ph type="body" idx="1"/>
          </p:nvPr>
        </p:nvSpPr>
        <p:spPr>
          <a:xfrm>
            <a:off x="6248400" y="1447800"/>
            <a:ext cx="2743200" cy="4419600"/>
          </a:xfrm>
        </p:spPr>
        <p:txBody>
          <a:bodyPr/>
          <a:lstStyle/>
          <a:p>
            <a:pPr eaLnBrk="1" hangingPunct="1">
              <a:lnSpc>
                <a:spcPct val="90000"/>
              </a:lnSpc>
            </a:pPr>
            <a:r>
              <a:rPr lang="en-US" altLang="en-US" sz="2400" smtClean="0"/>
              <a:t>Tissue sample (from darting or tagging)</a:t>
            </a:r>
          </a:p>
          <a:p>
            <a:pPr eaLnBrk="1" hangingPunct="1">
              <a:lnSpc>
                <a:spcPct val="90000"/>
              </a:lnSpc>
            </a:pPr>
            <a:r>
              <a:rPr lang="en-US" altLang="en-US" sz="2400" smtClean="0"/>
              <a:t>Scat</a:t>
            </a:r>
            <a:endParaRPr lang="en-US" altLang="en-US" sz="2000" smtClean="0"/>
          </a:p>
          <a:p>
            <a:pPr eaLnBrk="1" hangingPunct="1">
              <a:lnSpc>
                <a:spcPct val="90000"/>
              </a:lnSpc>
            </a:pPr>
            <a:r>
              <a:rPr lang="en-US" altLang="en-US" sz="2400" smtClean="0"/>
              <a:t>Blood sample</a:t>
            </a:r>
          </a:p>
          <a:p>
            <a:pPr eaLnBrk="1" hangingPunct="1">
              <a:lnSpc>
                <a:spcPct val="90000"/>
              </a:lnSpc>
            </a:pPr>
            <a:r>
              <a:rPr lang="en-US" altLang="en-US" sz="2400" smtClean="0"/>
              <a:t>Saliva</a:t>
            </a:r>
          </a:p>
          <a:p>
            <a:pPr eaLnBrk="1" hangingPunct="1">
              <a:lnSpc>
                <a:spcPct val="90000"/>
              </a:lnSpc>
            </a:pPr>
            <a:r>
              <a:rPr lang="en-US" altLang="en-US" sz="2400" smtClean="0"/>
              <a:t>Swab</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765027A6-4220-4C2B-A54D-180F804B230D}" type="slidenum">
              <a:rPr lang="en-US" altLang="en-US" sz="1400">
                <a:solidFill>
                  <a:schemeClr val="tx1"/>
                </a:solidFill>
              </a:rPr>
              <a:pPr>
                <a:spcBef>
                  <a:spcPct val="0"/>
                </a:spcBef>
                <a:buClrTx/>
                <a:buSzTx/>
                <a:buFontTx/>
                <a:buNone/>
              </a:pPr>
              <a:t>8</a:t>
            </a:fld>
            <a:endParaRPr lang="en-US" altLang="en-US" sz="1400">
              <a:solidFill>
                <a:schemeClr val="tx1"/>
              </a:solidFill>
            </a:endParaRPr>
          </a:p>
        </p:txBody>
      </p:sp>
      <p:sp>
        <p:nvSpPr>
          <p:cNvPr id="26627"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26628"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Life History:</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Quick Review</a:t>
            </a:r>
          </a:p>
        </p:txBody>
      </p:sp>
      <p:pic>
        <p:nvPicPr>
          <p:cNvPr id="26629" name="Picture 4" descr="SNP92harem"/>
          <p:cNvPicPr>
            <a:picLocks noChangeAspect="1" noChangeArrowheads="1"/>
          </p:cNvPicPr>
          <p:nvPr/>
        </p:nvPicPr>
        <p:blipFill>
          <a:blip r:embed="rId3">
            <a:extLst>
              <a:ext uri="{28A0092B-C50C-407E-A947-70E740481C1C}">
                <a14:useLocalDpi xmlns:a14="http://schemas.microsoft.com/office/drawing/2010/main" val="0"/>
              </a:ext>
            </a:extLst>
          </a:blip>
          <a:srcRect r="39418"/>
          <a:stretch>
            <a:fillRect/>
          </a:stretch>
        </p:blipFill>
        <p:spPr bwMode="auto">
          <a:xfrm>
            <a:off x="228600" y="1524000"/>
            <a:ext cx="4256088" cy="403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3"/>
          <p:cNvSpPr txBox="1">
            <a:spLocks/>
          </p:cNvSpPr>
          <p:nvPr/>
        </p:nvSpPr>
        <p:spPr>
          <a:xfrm>
            <a:off x="4484688" y="1447800"/>
            <a:ext cx="4506912" cy="4419600"/>
          </a:xfrm>
          <a:prstGeom prst="rect">
            <a:avLst/>
          </a:prstGeom>
        </p:spPr>
        <p:txBody>
          <a:bodyPr/>
          <a:lstStyle>
            <a:lvl1pPr marL="342900" indent="-342900" algn="l" rtl="0" eaLnBrk="0" fontAlgn="base" hangingPunct="0">
              <a:spcBef>
                <a:spcPct val="20000"/>
              </a:spcBef>
              <a:spcAft>
                <a:spcPct val="0"/>
              </a:spcAft>
              <a:buClr>
                <a:schemeClr val="hlink"/>
              </a:buClr>
              <a:buSzPct val="65000"/>
              <a:buFont typeface="Zapf Dingbats" charset="2"/>
              <a:buChar char=""/>
              <a:defRPr sz="3200">
                <a:solidFill>
                  <a:srgbClr val="000000"/>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lr>
                <a:schemeClr val="folHlink"/>
              </a:buClr>
              <a:buSzPct val="65000"/>
              <a:buFont typeface="Zapf Dingbats" charset="2"/>
              <a:buChar char=""/>
              <a:defRPr sz="2800">
                <a:solidFill>
                  <a:srgbClr val="000000"/>
                </a:solidFill>
                <a:latin typeface="+mn-lt"/>
                <a:ea typeface="ＭＳ Ｐゴシック" charset="-128"/>
              </a:defRPr>
            </a:lvl2pPr>
            <a:lvl3pPr marL="1143000" indent="-228600" algn="l" rtl="0" eaLnBrk="0" fontAlgn="base" hangingPunct="0">
              <a:spcBef>
                <a:spcPct val="20000"/>
              </a:spcBef>
              <a:spcAft>
                <a:spcPct val="0"/>
              </a:spcAft>
              <a:buClr>
                <a:schemeClr val="hlink"/>
              </a:buClr>
              <a:buSzPct val="65000"/>
              <a:buFont typeface="Zapf Dingbats" charset="2"/>
              <a:buChar char=""/>
              <a:defRPr sz="2400">
                <a:solidFill>
                  <a:srgbClr val="000000"/>
                </a:solidFill>
                <a:latin typeface="+mn-lt"/>
                <a:ea typeface="ＭＳ Ｐゴシック" charset="-128"/>
              </a:defRPr>
            </a:lvl3pPr>
            <a:lvl4pPr marL="1600200" indent="-228600" algn="l" rtl="0" eaLnBrk="0" fontAlgn="base" hangingPunct="0">
              <a:spcBef>
                <a:spcPct val="20000"/>
              </a:spcBef>
              <a:spcAft>
                <a:spcPct val="0"/>
              </a:spcAft>
              <a:buClr>
                <a:schemeClr val="folHlink"/>
              </a:buClr>
              <a:buSzPct val="65000"/>
              <a:buFont typeface="Zapf Dingbats" charset="2"/>
              <a:buChar char=""/>
              <a:defRPr sz="2000">
                <a:solidFill>
                  <a:srgbClr val="000000"/>
                </a:solidFill>
                <a:latin typeface="+mn-lt"/>
                <a:ea typeface="ＭＳ Ｐゴシック" charset="-128"/>
              </a:defRPr>
            </a:lvl4pPr>
            <a:lvl5pPr marL="2057400" indent="-228600" algn="l" rtl="0" eaLnBrk="0" fontAlgn="base" hangingPunct="0">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5pPr>
            <a:lvl6pPr marL="25146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6pPr>
            <a:lvl7pPr marL="29718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7pPr>
            <a:lvl8pPr marL="34290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8pPr>
            <a:lvl9pPr marL="3886200" indent="-228600" algn="l" rtl="0" eaLnBrk="1" fontAlgn="base" hangingPunct="1">
              <a:spcBef>
                <a:spcPct val="20000"/>
              </a:spcBef>
              <a:spcAft>
                <a:spcPct val="0"/>
              </a:spcAft>
              <a:buClr>
                <a:schemeClr val="hlink"/>
              </a:buClr>
              <a:buSzPct val="65000"/>
              <a:buFont typeface="Zapf Dingbats" charset="2"/>
              <a:buChar char=""/>
              <a:defRPr sz="2000">
                <a:solidFill>
                  <a:srgbClr val="000000"/>
                </a:solidFill>
                <a:latin typeface="+mn-lt"/>
                <a:ea typeface="ＭＳ Ｐゴシック" charset="-128"/>
              </a:defRPr>
            </a:lvl9pPr>
          </a:lstStyle>
          <a:p>
            <a:pPr eaLnBrk="1" hangingPunct="1">
              <a:lnSpc>
                <a:spcPct val="90000"/>
              </a:lnSpc>
              <a:defRPr/>
            </a:pPr>
            <a:r>
              <a:rPr lang="en-US" altLang="en-US" sz="2400" kern="0" dirty="0" smtClean="0">
                <a:ea typeface="ＭＳ Ｐゴシック" panose="020B0600070205080204" pitchFamily="34" charset="-128"/>
              </a:rPr>
              <a:t>Breed in rookeries – males have territories</a:t>
            </a:r>
          </a:p>
          <a:p>
            <a:pPr eaLnBrk="1" hangingPunct="1">
              <a:lnSpc>
                <a:spcPct val="90000"/>
              </a:lnSpc>
              <a:defRPr/>
            </a:pPr>
            <a:r>
              <a:rPr lang="en-US" altLang="en-US" sz="2400" kern="0" dirty="0" smtClean="0">
                <a:ea typeface="ＭＳ Ｐゴシック" panose="020B0600070205080204" pitchFamily="34" charset="-128"/>
              </a:rPr>
              <a:t>Males 4x larger than females</a:t>
            </a:r>
          </a:p>
          <a:p>
            <a:pPr eaLnBrk="1" hangingPunct="1">
              <a:lnSpc>
                <a:spcPct val="90000"/>
              </a:lnSpc>
              <a:defRPr/>
            </a:pPr>
            <a:r>
              <a:rPr lang="en-US" altLang="en-US" sz="2400" kern="0" dirty="0" smtClean="0">
                <a:ea typeface="ＭＳ Ｐゴシック" panose="020B0600070205080204" pitchFamily="34" charset="-128"/>
              </a:rPr>
              <a:t>In a rookery, there are a small number of territorial males and lots of females</a:t>
            </a:r>
            <a:endParaRPr lang="en-US" altLang="en-US" sz="2000" kern="0" dirty="0" smtClean="0">
              <a:ea typeface="ＭＳ Ｐゴシック" panose="020B0600070205080204" pitchFamily="34" charset="-128"/>
            </a:endParaRPr>
          </a:p>
          <a:p>
            <a:pPr eaLnBrk="1" hangingPunct="1">
              <a:lnSpc>
                <a:spcPct val="90000"/>
              </a:lnSpc>
              <a:defRPr/>
            </a:pPr>
            <a:r>
              <a:rPr lang="en-US" altLang="en-US" sz="2400" kern="0" dirty="0" smtClean="0">
                <a:ea typeface="ＭＳ Ｐゴシック" panose="020B0600070205080204" pitchFamily="34" charset="-128"/>
              </a:rPr>
              <a:t>Each female has one pup; males may father many pups</a:t>
            </a:r>
          </a:p>
          <a:p>
            <a:pPr eaLnBrk="1" hangingPunct="1">
              <a:lnSpc>
                <a:spcPct val="90000"/>
              </a:lnSpc>
              <a:defRPr/>
            </a:pPr>
            <a:r>
              <a:rPr lang="en-US" altLang="en-US" sz="2400" kern="0" dirty="0" smtClean="0">
                <a:ea typeface="ＭＳ Ｐゴシック" panose="020B0600070205080204" pitchFamily="34" charset="-128"/>
              </a:rPr>
              <a:t>Females nurse pups for about 4 months, then pups are on their own</a:t>
            </a:r>
          </a:p>
          <a:p>
            <a:pPr marL="0" indent="0" eaLnBrk="1" hangingPunct="1">
              <a:lnSpc>
                <a:spcPct val="90000"/>
              </a:lnSpc>
              <a:buFont typeface="Zapf Dingbats" charset="2"/>
              <a:buNone/>
              <a:defRPr/>
            </a:pPr>
            <a:endParaRPr lang="en-US" altLang="en-US" sz="2400" kern="0" dirty="0" smtClean="0">
              <a:ea typeface="ＭＳ Ｐゴシック" panose="020B0600070205080204" pitchFamily="34" charset="-128"/>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28675"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BEE1C379-3C03-4657-A736-CA17DE110698}" type="slidenum">
              <a:rPr lang="en-US" altLang="en-US" sz="1400">
                <a:solidFill>
                  <a:schemeClr val="tx1"/>
                </a:solidFill>
              </a:rPr>
              <a:pPr>
                <a:spcBef>
                  <a:spcPct val="0"/>
                </a:spcBef>
                <a:buClrTx/>
                <a:buSzTx/>
                <a:buFontTx/>
                <a:buNone/>
              </a:pPr>
              <a:t>9</a:t>
            </a:fld>
            <a:endParaRPr lang="en-US" altLang="en-US" sz="1400">
              <a:solidFill>
                <a:schemeClr val="tx1"/>
              </a:solidFill>
            </a:endParaRPr>
          </a:p>
        </p:txBody>
      </p:sp>
      <p:sp>
        <p:nvSpPr>
          <p:cNvPr id="28676" name="Date Placeholder 5"/>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grpSp>
        <p:nvGrpSpPr>
          <p:cNvPr id="28677" name="Group 7"/>
          <p:cNvGrpSpPr>
            <a:grpSpLocks/>
          </p:cNvGrpSpPr>
          <p:nvPr/>
        </p:nvGrpSpPr>
        <p:grpSpPr bwMode="auto">
          <a:xfrm>
            <a:off x="2468563" y="2286000"/>
            <a:ext cx="4267200" cy="2590800"/>
            <a:chOff x="2362200" y="1981200"/>
            <a:chExt cx="4267200" cy="2590800"/>
          </a:xfrm>
        </p:grpSpPr>
        <p:grpSp>
          <p:nvGrpSpPr>
            <p:cNvPr id="28679" name="Group 5"/>
            <p:cNvGrpSpPr>
              <a:grpSpLocks/>
            </p:cNvGrpSpPr>
            <p:nvPr/>
          </p:nvGrpSpPr>
          <p:grpSpPr bwMode="auto">
            <a:xfrm>
              <a:off x="2590800" y="2590800"/>
              <a:ext cx="381000" cy="457200"/>
              <a:chOff x="990600" y="685800"/>
              <a:chExt cx="381000" cy="457200"/>
            </a:xfrm>
          </p:grpSpPr>
          <p:sp>
            <p:nvSpPr>
              <p:cNvPr id="23" name="Rectangle 22"/>
              <p:cNvSpPr/>
              <p:nvPr/>
            </p:nvSpPr>
            <p:spPr>
              <a:xfrm>
                <a:off x="990600" y="685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990600" y="990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8680" name="TextBox 6"/>
            <p:cNvSpPr txBox="1">
              <a:spLocks noChangeArrowheads="1"/>
            </p:cNvSpPr>
            <p:nvPr/>
          </p:nvSpPr>
          <p:spPr bwMode="auto">
            <a:xfrm>
              <a:off x="2362200" y="1981200"/>
              <a:ext cx="830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11" name="Rectangle 10"/>
            <p:cNvSpPr/>
            <p:nvPr/>
          </p:nvSpPr>
          <p:spPr>
            <a:xfrm>
              <a:off x="3657600" y="2590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3657600" y="2895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683" name="TextBox 9"/>
            <p:cNvSpPr txBox="1">
              <a:spLocks noChangeArrowheads="1"/>
            </p:cNvSpPr>
            <p:nvPr/>
          </p:nvSpPr>
          <p:spPr bwMode="auto">
            <a:xfrm>
              <a:off x="3436938" y="1981200"/>
              <a:ext cx="830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endParaRPr lang="en-US" altLang="en-US" sz="1800">
                <a:solidFill>
                  <a:schemeClr val="tx1"/>
                </a:solidFill>
                <a:latin typeface="Calibri" panose="020F0502020204030204" pitchFamily="34" charset="0"/>
              </a:endParaRPr>
            </a:p>
          </p:txBody>
        </p:sp>
        <p:sp>
          <p:nvSpPr>
            <p:cNvPr id="14" name="Rectangle 13"/>
            <p:cNvSpPr/>
            <p:nvPr/>
          </p:nvSpPr>
          <p:spPr>
            <a:xfrm>
              <a:off x="4724400" y="25908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4724400" y="2895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686" name="TextBox 12"/>
            <p:cNvSpPr txBox="1">
              <a:spLocks noChangeArrowheads="1"/>
            </p:cNvSpPr>
            <p:nvPr/>
          </p:nvSpPr>
          <p:spPr bwMode="auto">
            <a:xfrm>
              <a:off x="441960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17" name="Rectangle 16"/>
            <p:cNvSpPr/>
            <p:nvPr/>
          </p:nvSpPr>
          <p:spPr>
            <a:xfrm>
              <a:off x="5867400" y="2895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17"/>
            <p:cNvSpPr/>
            <p:nvPr/>
          </p:nvSpPr>
          <p:spPr>
            <a:xfrm>
              <a:off x="5867400" y="25908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689" name="TextBox 15"/>
            <p:cNvSpPr txBox="1">
              <a:spLocks noChangeArrowheads="1"/>
            </p:cNvSpPr>
            <p:nvPr/>
          </p:nvSpPr>
          <p:spPr bwMode="auto">
            <a:xfrm>
              <a:off x="559435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20" name="Rectangle 19"/>
            <p:cNvSpPr/>
            <p:nvPr/>
          </p:nvSpPr>
          <p:spPr>
            <a:xfrm>
              <a:off x="4191000" y="4114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4191000" y="44196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692" name="TextBox 18"/>
            <p:cNvSpPr txBox="1">
              <a:spLocks noChangeArrowheads="1"/>
            </p:cNvSpPr>
            <p:nvPr/>
          </p:nvSpPr>
          <p:spPr bwMode="auto">
            <a:xfrm>
              <a:off x="3970338" y="3454400"/>
              <a:ext cx="769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 Pup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grpSp>
      <p:sp>
        <p:nvSpPr>
          <p:cNvPr id="28678" name="TextBox 24"/>
          <p:cNvSpPr txBox="1">
            <a:spLocks noChangeArrowheads="1"/>
          </p:cNvSpPr>
          <p:nvPr/>
        </p:nvSpPr>
        <p:spPr bwMode="auto">
          <a:xfrm>
            <a:off x="2990850" y="1608138"/>
            <a:ext cx="3206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One Locus Matching</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30723"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C1794441-CDDD-47BF-97B3-E20B2AADFD82}" type="slidenum">
              <a:rPr lang="en-US" altLang="en-US" sz="1400">
                <a:solidFill>
                  <a:schemeClr val="tx1"/>
                </a:solidFill>
              </a:rPr>
              <a:pPr>
                <a:spcBef>
                  <a:spcPct val="0"/>
                </a:spcBef>
                <a:buClrTx/>
                <a:buSzTx/>
                <a:buFontTx/>
                <a:buNone/>
              </a:pPr>
              <a:t>10</a:t>
            </a:fld>
            <a:endParaRPr lang="en-US" altLang="en-US" sz="1400">
              <a:solidFill>
                <a:schemeClr val="tx1"/>
              </a:solidFill>
            </a:endParaRPr>
          </a:p>
        </p:txBody>
      </p:sp>
      <p:sp>
        <p:nvSpPr>
          <p:cNvPr id="30724" name="Date Placeholder 5"/>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grpSp>
        <p:nvGrpSpPr>
          <p:cNvPr id="30725" name="Group 29"/>
          <p:cNvGrpSpPr>
            <a:grpSpLocks/>
          </p:cNvGrpSpPr>
          <p:nvPr/>
        </p:nvGrpSpPr>
        <p:grpSpPr bwMode="auto">
          <a:xfrm>
            <a:off x="2514600" y="2286000"/>
            <a:ext cx="4267200" cy="2501900"/>
            <a:chOff x="2362200" y="1981200"/>
            <a:chExt cx="4267200" cy="2590800"/>
          </a:xfrm>
        </p:grpSpPr>
        <p:grpSp>
          <p:nvGrpSpPr>
            <p:cNvPr id="30727" name="Group 2"/>
            <p:cNvGrpSpPr>
              <a:grpSpLocks/>
            </p:cNvGrpSpPr>
            <p:nvPr/>
          </p:nvGrpSpPr>
          <p:grpSpPr bwMode="auto">
            <a:xfrm>
              <a:off x="2590800" y="2590800"/>
              <a:ext cx="381000" cy="457200"/>
              <a:chOff x="990600" y="685800"/>
              <a:chExt cx="381000" cy="457200"/>
            </a:xfrm>
          </p:grpSpPr>
          <p:sp>
            <p:nvSpPr>
              <p:cNvPr id="46" name="Rectangle 45"/>
              <p:cNvSpPr/>
              <p:nvPr/>
            </p:nvSpPr>
            <p:spPr>
              <a:xfrm>
                <a:off x="990600" y="686091"/>
                <a:ext cx="381000" cy="152883"/>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990600" y="990213"/>
                <a:ext cx="381000" cy="152884"/>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0728" name="TextBox 5"/>
            <p:cNvSpPr txBox="1">
              <a:spLocks noChangeArrowheads="1"/>
            </p:cNvSpPr>
            <p:nvPr/>
          </p:nvSpPr>
          <p:spPr bwMode="auto">
            <a:xfrm>
              <a:off x="2362200" y="1981200"/>
              <a:ext cx="830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33" name="Rectangle 32"/>
            <p:cNvSpPr/>
            <p:nvPr/>
          </p:nvSpPr>
          <p:spPr>
            <a:xfrm>
              <a:off x="3657600" y="2591091"/>
              <a:ext cx="381000" cy="152883"/>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3657600" y="2895213"/>
              <a:ext cx="381000" cy="152884"/>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731" name="TextBox 8"/>
            <p:cNvSpPr txBox="1">
              <a:spLocks noChangeArrowheads="1"/>
            </p:cNvSpPr>
            <p:nvPr/>
          </p:nvSpPr>
          <p:spPr bwMode="auto">
            <a:xfrm>
              <a:off x="3436938" y="1981200"/>
              <a:ext cx="830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endParaRPr lang="en-US" altLang="en-US" sz="1800">
                <a:solidFill>
                  <a:schemeClr val="tx1"/>
                </a:solidFill>
                <a:latin typeface="Calibri" panose="020F0502020204030204" pitchFamily="34" charset="0"/>
              </a:endParaRPr>
            </a:p>
          </p:txBody>
        </p:sp>
        <p:sp>
          <p:nvSpPr>
            <p:cNvPr id="36" name="TextBox 35"/>
            <p:cNvSpPr txBox="1"/>
            <p:nvPr/>
          </p:nvSpPr>
          <p:spPr>
            <a:xfrm>
              <a:off x="4419600" y="1981200"/>
              <a:ext cx="1035050" cy="583588"/>
            </a:xfrm>
            <a:prstGeom prst="rect">
              <a:avLst/>
            </a:prstGeom>
            <a:noFill/>
          </p:spPr>
          <p:txBody>
            <a:bodyPr wrap="none">
              <a:spAutoFit/>
            </a:bodyPr>
            <a:lstStyle/>
            <a:p>
              <a:pP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Female 1</a:t>
              </a:r>
            </a:p>
            <a:p>
              <a:pPr eaLnBrk="1" fontAlgn="auto" hangingPunct="1">
                <a:spcBef>
                  <a:spcPts val="0"/>
                </a:spcBef>
                <a:spcAft>
                  <a:spcPts val="0"/>
                </a:spcAft>
                <a:defRPr/>
              </a:pPr>
              <a:r>
                <a:rPr lang="en-US" sz="1400" dirty="0">
                  <a:solidFill>
                    <a:schemeClr val="bg1">
                      <a:lumMod val="85000"/>
                    </a:schemeClr>
                  </a:solidFill>
                  <a:latin typeface="+mn-lt"/>
                  <a:ea typeface="ＭＳ Ｐゴシック" panose="020B0600070205080204" pitchFamily="34" charset="-128"/>
                </a:rPr>
                <a:t>      M2B</a:t>
              </a:r>
            </a:p>
          </p:txBody>
        </p:sp>
        <p:grpSp>
          <p:nvGrpSpPr>
            <p:cNvPr id="30733" name="Group 36"/>
            <p:cNvGrpSpPr>
              <a:grpSpLocks/>
            </p:cNvGrpSpPr>
            <p:nvPr/>
          </p:nvGrpSpPr>
          <p:grpSpPr bwMode="auto">
            <a:xfrm>
              <a:off x="4724400" y="2590800"/>
              <a:ext cx="1524000" cy="457200"/>
              <a:chOff x="4724400" y="2590800"/>
              <a:chExt cx="1524000" cy="457200"/>
            </a:xfrm>
          </p:grpSpPr>
          <p:sp>
            <p:nvSpPr>
              <p:cNvPr id="42" name="Rectangle 41"/>
              <p:cNvSpPr/>
              <p:nvPr/>
            </p:nvSpPr>
            <p:spPr>
              <a:xfrm>
                <a:off x="5867400" y="2895213"/>
                <a:ext cx="381000" cy="152884"/>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43" name="Rectangle 42"/>
              <p:cNvSpPr/>
              <p:nvPr/>
            </p:nvSpPr>
            <p:spPr>
              <a:xfrm>
                <a:off x="4724400" y="2591091"/>
                <a:ext cx="381000" cy="152883"/>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4" name="Rectangle 43"/>
              <p:cNvSpPr/>
              <p:nvPr/>
            </p:nvSpPr>
            <p:spPr>
              <a:xfrm>
                <a:off x="4724400" y="2895213"/>
                <a:ext cx="381000" cy="152884"/>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5867400" y="2591091"/>
                <a:ext cx="381000" cy="152883"/>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grpSp>
        <p:sp>
          <p:nvSpPr>
            <p:cNvPr id="38" name="TextBox 37"/>
            <p:cNvSpPr txBox="1"/>
            <p:nvPr/>
          </p:nvSpPr>
          <p:spPr>
            <a:xfrm>
              <a:off x="5594350" y="1981200"/>
              <a:ext cx="1035050" cy="583588"/>
            </a:xfrm>
            <a:prstGeom prst="rect">
              <a:avLst/>
            </a:prstGeom>
            <a:noFill/>
          </p:spPr>
          <p:txBody>
            <a:bodyPr wrap="none">
              <a:spAutoFit/>
            </a:bodyPr>
            <a:lstStyle/>
            <a:p>
              <a:pP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Female 2</a:t>
              </a:r>
            </a:p>
            <a:p>
              <a:pPr eaLnBrk="1" fontAlgn="auto" hangingPunct="1">
                <a:spcBef>
                  <a:spcPts val="0"/>
                </a:spcBef>
                <a:spcAft>
                  <a:spcPts val="0"/>
                </a:spcAft>
                <a:defRPr/>
              </a:pPr>
              <a:r>
                <a:rPr lang="en-US" sz="1400" dirty="0">
                  <a:solidFill>
                    <a:schemeClr val="bg1">
                      <a:lumMod val="85000"/>
                    </a:schemeClr>
                  </a:solidFill>
                  <a:latin typeface="+mn-lt"/>
                  <a:ea typeface="ＭＳ Ｐゴシック" panose="020B0600070205080204" pitchFamily="34" charset="-128"/>
                </a:rPr>
                <a:t>     M2B</a:t>
              </a:r>
            </a:p>
          </p:txBody>
        </p:sp>
        <p:sp>
          <p:nvSpPr>
            <p:cNvPr id="39" name="Rectangle 38"/>
            <p:cNvSpPr/>
            <p:nvPr/>
          </p:nvSpPr>
          <p:spPr>
            <a:xfrm>
              <a:off x="4191000" y="4114993"/>
              <a:ext cx="381000" cy="152884"/>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4191000" y="4419117"/>
              <a:ext cx="381000" cy="152883"/>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737" name="TextBox 17"/>
            <p:cNvSpPr txBox="1">
              <a:spLocks noChangeArrowheads="1"/>
            </p:cNvSpPr>
            <p:nvPr/>
          </p:nvSpPr>
          <p:spPr bwMode="auto">
            <a:xfrm>
              <a:off x="3970338" y="3454400"/>
              <a:ext cx="769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 Pup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grpSp>
      <p:sp>
        <p:nvSpPr>
          <p:cNvPr id="30726" name="TextBox 24"/>
          <p:cNvSpPr txBox="1">
            <a:spLocks noChangeArrowheads="1"/>
          </p:cNvSpPr>
          <p:nvPr/>
        </p:nvSpPr>
        <p:spPr bwMode="auto">
          <a:xfrm>
            <a:off x="2990850" y="1608138"/>
            <a:ext cx="3206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One Locus Matching</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3AFFB46D-F311-4209-B17A-9A787BB96D2C}" type="slidenum">
              <a:rPr lang="en-US" altLang="en-US" sz="1400">
                <a:solidFill>
                  <a:schemeClr val="tx1"/>
                </a:solidFill>
              </a:rPr>
              <a:pPr>
                <a:spcBef>
                  <a:spcPct val="0"/>
                </a:spcBef>
                <a:buClrTx/>
                <a:buSzTx/>
                <a:buFontTx/>
                <a:buNone/>
              </a:pPr>
              <a:t>11</a:t>
            </a:fld>
            <a:endParaRPr lang="en-US" altLang="en-US" sz="1400">
              <a:solidFill>
                <a:schemeClr val="tx1"/>
              </a:solidFill>
            </a:endParaRPr>
          </a:p>
        </p:txBody>
      </p:sp>
      <p:sp>
        <p:nvSpPr>
          <p:cNvPr id="32771"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32772"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grpSp>
        <p:nvGrpSpPr>
          <p:cNvPr id="32773" name="Group 26"/>
          <p:cNvGrpSpPr>
            <a:grpSpLocks/>
          </p:cNvGrpSpPr>
          <p:nvPr/>
        </p:nvGrpSpPr>
        <p:grpSpPr bwMode="auto">
          <a:xfrm>
            <a:off x="2378075" y="2286000"/>
            <a:ext cx="4495800" cy="2667000"/>
            <a:chOff x="2133600" y="1905000"/>
            <a:chExt cx="4495800" cy="2667000"/>
          </a:xfrm>
        </p:grpSpPr>
        <p:grpSp>
          <p:nvGrpSpPr>
            <p:cNvPr id="32775" name="Group 2"/>
            <p:cNvGrpSpPr>
              <a:grpSpLocks/>
            </p:cNvGrpSpPr>
            <p:nvPr/>
          </p:nvGrpSpPr>
          <p:grpSpPr bwMode="auto">
            <a:xfrm>
              <a:off x="2590800" y="2590800"/>
              <a:ext cx="381000" cy="457200"/>
              <a:chOff x="990600" y="685800"/>
              <a:chExt cx="381000" cy="457200"/>
            </a:xfrm>
          </p:grpSpPr>
          <p:sp>
            <p:nvSpPr>
              <p:cNvPr id="44" name="Rectangle 43"/>
              <p:cNvSpPr/>
              <p:nvPr/>
            </p:nvSpPr>
            <p:spPr>
              <a:xfrm>
                <a:off x="990600" y="685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990600" y="990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2776" name="TextBox 5"/>
            <p:cNvSpPr txBox="1">
              <a:spLocks noChangeArrowheads="1"/>
            </p:cNvSpPr>
            <p:nvPr/>
          </p:nvSpPr>
          <p:spPr bwMode="auto">
            <a:xfrm>
              <a:off x="2362200" y="1981200"/>
              <a:ext cx="830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30" name="Rectangle 29"/>
            <p:cNvSpPr/>
            <p:nvPr/>
          </p:nvSpPr>
          <p:spPr>
            <a:xfrm>
              <a:off x="3657600" y="2590800"/>
              <a:ext cx="381000" cy="152400"/>
            </a:xfrm>
            <a:prstGeom prst="rect">
              <a:avLst/>
            </a:prstGeom>
            <a:solidFill>
              <a:srgbClr val="0BE0E5"/>
            </a:solidFill>
            <a:ln>
              <a:solidFill>
                <a:srgbClr val="0BE0E5"/>
              </a:solidFill>
            </a:ln>
            <a:effectLst>
              <a:glow rad="228600">
                <a:srgbClr val="00B0F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3657600" y="2895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781" name="TextBox 8"/>
            <p:cNvSpPr txBox="1">
              <a:spLocks noChangeArrowheads="1"/>
            </p:cNvSpPr>
            <p:nvPr/>
          </p:nvSpPr>
          <p:spPr bwMode="auto">
            <a:xfrm>
              <a:off x="3436938" y="1981200"/>
              <a:ext cx="830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endParaRPr lang="en-US" altLang="en-US" sz="1800">
                <a:solidFill>
                  <a:schemeClr val="tx1"/>
                </a:solidFill>
                <a:latin typeface="Calibri" panose="020F0502020204030204" pitchFamily="34" charset="0"/>
              </a:endParaRPr>
            </a:p>
          </p:txBody>
        </p:sp>
        <p:sp>
          <p:nvSpPr>
            <p:cNvPr id="33" name="Rectangle 32"/>
            <p:cNvSpPr/>
            <p:nvPr/>
          </p:nvSpPr>
          <p:spPr>
            <a:xfrm>
              <a:off x="47244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7244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19600" y="1981200"/>
              <a:ext cx="1035050" cy="584200"/>
            </a:xfrm>
            <a:prstGeom prst="rect">
              <a:avLst/>
            </a:prstGeom>
            <a:noFill/>
          </p:spPr>
          <p:txBody>
            <a:bodyPr wrap="none">
              <a:spAutoFit/>
            </a:bodyPr>
            <a:lstStyle/>
            <a:p>
              <a:pP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Female 1</a:t>
              </a:r>
            </a:p>
            <a:p>
              <a:pPr eaLnBrk="1" fontAlgn="auto" hangingPunct="1">
                <a:spcBef>
                  <a:spcPts val="0"/>
                </a:spcBef>
                <a:spcAft>
                  <a:spcPts val="0"/>
                </a:spcAft>
                <a:defRPr/>
              </a:pPr>
              <a:r>
                <a:rPr lang="en-US" sz="1400" dirty="0">
                  <a:solidFill>
                    <a:schemeClr val="bg1">
                      <a:lumMod val="85000"/>
                    </a:schemeClr>
                  </a:solidFill>
                  <a:latin typeface="+mn-lt"/>
                  <a:ea typeface="ＭＳ Ｐゴシック" panose="020B0600070205080204" pitchFamily="34" charset="-128"/>
                </a:rPr>
                <a:t>      M2B</a:t>
              </a:r>
            </a:p>
          </p:txBody>
        </p:sp>
        <p:sp>
          <p:nvSpPr>
            <p:cNvPr id="36" name="Rectangle 35"/>
            <p:cNvSpPr/>
            <p:nvPr/>
          </p:nvSpPr>
          <p:spPr>
            <a:xfrm>
              <a:off x="5867400" y="2895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37" name="Rectangle 36"/>
            <p:cNvSpPr/>
            <p:nvPr/>
          </p:nvSpPr>
          <p:spPr>
            <a:xfrm>
              <a:off x="58674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solidFill>
                  <a:schemeClr val="bg1">
                    <a:lumMod val="85000"/>
                  </a:schemeClr>
                </a:solidFill>
              </a:endParaRPr>
            </a:p>
          </p:txBody>
        </p:sp>
        <p:sp>
          <p:nvSpPr>
            <p:cNvPr id="38" name="TextBox 37"/>
            <p:cNvSpPr txBox="1"/>
            <p:nvPr/>
          </p:nvSpPr>
          <p:spPr>
            <a:xfrm>
              <a:off x="5594350" y="1981200"/>
              <a:ext cx="1035050" cy="584200"/>
            </a:xfrm>
            <a:prstGeom prst="rect">
              <a:avLst/>
            </a:prstGeom>
            <a:noFill/>
          </p:spPr>
          <p:txBody>
            <a:bodyPr wrap="none">
              <a:spAutoFit/>
            </a:bodyPr>
            <a:lstStyle/>
            <a:p>
              <a:pP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Female 2</a:t>
              </a:r>
            </a:p>
            <a:p>
              <a:pPr eaLnBrk="1" fontAlgn="auto" hangingPunct="1">
                <a:spcBef>
                  <a:spcPts val="0"/>
                </a:spcBef>
                <a:spcAft>
                  <a:spcPts val="0"/>
                </a:spcAft>
                <a:defRPr/>
              </a:pPr>
              <a:r>
                <a:rPr lang="en-US" sz="1400" dirty="0">
                  <a:solidFill>
                    <a:schemeClr val="bg1">
                      <a:lumMod val="85000"/>
                    </a:schemeClr>
                  </a:solidFill>
                  <a:latin typeface="+mn-lt"/>
                  <a:ea typeface="ＭＳ Ｐゴシック" panose="020B0600070205080204" pitchFamily="34" charset="-128"/>
                </a:rPr>
                <a:t>     M2B</a:t>
              </a:r>
            </a:p>
          </p:txBody>
        </p:sp>
        <p:sp>
          <p:nvSpPr>
            <p:cNvPr id="39" name="Rectangle 38"/>
            <p:cNvSpPr/>
            <p:nvPr/>
          </p:nvSpPr>
          <p:spPr>
            <a:xfrm>
              <a:off x="4191000" y="4114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4191000" y="44196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790" name="TextBox 17"/>
            <p:cNvSpPr txBox="1">
              <a:spLocks noChangeArrowheads="1"/>
            </p:cNvSpPr>
            <p:nvPr/>
          </p:nvSpPr>
          <p:spPr bwMode="auto">
            <a:xfrm>
              <a:off x="3970338" y="3454400"/>
              <a:ext cx="769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 Pup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cxnSp>
          <p:nvCxnSpPr>
            <p:cNvPr id="42" name="Straight Connector 41"/>
            <p:cNvCxnSpPr/>
            <p:nvPr/>
          </p:nvCxnSpPr>
          <p:spPr>
            <a:xfrm rot="16200000" flipH="1">
              <a:off x="2133600" y="2057400"/>
              <a:ext cx="1371600" cy="1066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019300" y="2019300"/>
              <a:ext cx="13716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2774" name="TextBox 24"/>
          <p:cNvSpPr txBox="1">
            <a:spLocks noChangeArrowheads="1"/>
          </p:cNvSpPr>
          <p:nvPr/>
        </p:nvSpPr>
        <p:spPr bwMode="auto">
          <a:xfrm>
            <a:off x="2990850" y="1608138"/>
            <a:ext cx="3206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One Locus Matching</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AEF93E10-A872-4CBF-A798-B83A54A5A5D6}" type="slidenum">
              <a:rPr lang="en-US" altLang="en-US" sz="1400">
                <a:solidFill>
                  <a:schemeClr val="tx1"/>
                </a:solidFill>
              </a:rPr>
              <a:pPr>
                <a:spcBef>
                  <a:spcPct val="0"/>
                </a:spcBef>
                <a:buClrTx/>
                <a:buSzTx/>
                <a:buFontTx/>
                <a:buNone/>
              </a:pPr>
              <a:t>12</a:t>
            </a:fld>
            <a:endParaRPr lang="en-US" altLang="en-US" sz="1400">
              <a:solidFill>
                <a:schemeClr val="tx1"/>
              </a:solidFill>
            </a:endParaRPr>
          </a:p>
        </p:txBody>
      </p:sp>
      <p:sp>
        <p:nvSpPr>
          <p:cNvPr id="34819"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34820"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grpSp>
        <p:nvGrpSpPr>
          <p:cNvPr id="34821" name="Group 4"/>
          <p:cNvGrpSpPr>
            <a:grpSpLocks/>
          </p:cNvGrpSpPr>
          <p:nvPr/>
        </p:nvGrpSpPr>
        <p:grpSpPr bwMode="auto">
          <a:xfrm>
            <a:off x="2514600" y="2286000"/>
            <a:ext cx="4267200" cy="2590800"/>
            <a:chOff x="2362200" y="1981200"/>
            <a:chExt cx="4267200" cy="2590800"/>
          </a:xfrm>
        </p:grpSpPr>
        <p:grpSp>
          <p:nvGrpSpPr>
            <p:cNvPr id="6" name="Group 2"/>
            <p:cNvGrpSpPr/>
            <p:nvPr/>
          </p:nvGrpSpPr>
          <p:grpSpPr>
            <a:xfrm>
              <a:off x="2590800" y="2590800"/>
              <a:ext cx="381000" cy="457200"/>
              <a:chOff x="990600" y="685800"/>
              <a:chExt cx="381000" cy="457200"/>
            </a:xfrm>
            <a:solidFill>
              <a:schemeClr val="bg1">
                <a:lumMod val="85000"/>
              </a:schemeClr>
            </a:solidFill>
          </p:grpSpPr>
          <p:sp>
            <p:nvSpPr>
              <p:cNvPr id="20" name="Rectangle 19"/>
              <p:cNvSpPr/>
              <p:nvPr/>
            </p:nvSpPr>
            <p:spPr>
              <a:xfrm>
                <a:off x="990600" y="685800"/>
                <a:ext cx="381000" cy="152400"/>
              </a:xfrm>
              <a:prstGeom prst="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990600" y="990600"/>
                <a:ext cx="381000" cy="152400"/>
              </a:xfrm>
              <a:prstGeom prst="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7" name="TextBox 6"/>
            <p:cNvSpPr txBox="1"/>
            <p:nvPr/>
          </p:nvSpPr>
          <p:spPr>
            <a:xfrm>
              <a:off x="2362200" y="1981200"/>
              <a:ext cx="830263" cy="584200"/>
            </a:xfrm>
            <a:prstGeom prst="rect">
              <a:avLst/>
            </a:prstGeom>
            <a:noFill/>
          </p:spPr>
          <p:txBody>
            <a:bodyPr wrap="none">
              <a:spAutoFit/>
            </a:bodyPr>
            <a:lstStyle/>
            <a:p>
              <a:pP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Male 1</a:t>
              </a:r>
            </a:p>
            <a:p>
              <a:pPr eaLnBrk="1" fontAlgn="auto" hangingPunct="1">
                <a:spcBef>
                  <a:spcPts val="0"/>
                </a:spcBef>
                <a:spcAft>
                  <a:spcPts val="0"/>
                </a:spcAft>
                <a:defRPr/>
              </a:pPr>
              <a:r>
                <a:rPr lang="en-US" sz="1400" dirty="0">
                  <a:solidFill>
                    <a:schemeClr val="bg1">
                      <a:lumMod val="85000"/>
                    </a:schemeClr>
                  </a:solidFill>
                  <a:latin typeface="+mn-lt"/>
                  <a:ea typeface="ＭＳ Ｐゴシック" panose="020B0600070205080204" pitchFamily="34" charset="-128"/>
                </a:rPr>
                <a:t>    M2B</a:t>
              </a:r>
            </a:p>
          </p:txBody>
        </p:sp>
        <p:sp>
          <p:nvSpPr>
            <p:cNvPr id="8" name="Rectangle 7"/>
            <p:cNvSpPr/>
            <p:nvPr/>
          </p:nvSpPr>
          <p:spPr>
            <a:xfrm>
              <a:off x="3657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3657600" y="2895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TextBox 9"/>
            <p:cNvSpPr txBox="1"/>
            <p:nvPr/>
          </p:nvSpPr>
          <p:spPr>
            <a:xfrm>
              <a:off x="3436938" y="1981200"/>
              <a:ext cx="830262" cy="584200"/>
            </a:xfrm>
            <a:prstGeom prst="rect">
              <a:avLst/>
            </a:prstGeom>
            <a:noFill/>
          </p:spPr>
          <p:txBody>
            <a:bodyPr wrap="none">
              <a:spAutoFit/>
            </a:bodyPr>
            <a:lstStyle/>
            <a:p>
              <a:pP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Male 2</a:t>
              </a:r>
            </a:p>
            <a:p>
              <a:pPr eaLnBrk="1" fontAlgn="auto" hangingPunct="1">
                <a:spcBef>
                  <a:spcPts val="0"/>
                </a:spcBef>
                <a:spcAft>
                  <a:spcPts val="0"/>
                </a:spcAft>
                <a:defRPr/>
              </a:pPr>
              <a:r>
                <a:rPr lang="en-US" sz="1400" dirty="0">
                  <a:solidFill>
                    <a:schemeClr val="bg1">
                      <a:lumMod val="85000"/>
                    </a:schemeClr>
                  </a:solidFill>
                  <a:latin typeface="+mn-lt"/>
                  <a:ea typeface="ＭＳ Ｐゴシック" panose="020B0600070205080204" pitchFamily="34" charset="-128"/>
                </a:rPr>
                <a:t>    M2B</a:t>
              </a:r>
              <a:endParaRPr lang="en-US" dirty="0">
                <a:solidFill>
                  <a:schemeClr val="bg1">
                    <a:lumMod val="85000"/>
                  </a:schemeClr>
                </a:solidFill>
                <a:latin typeface="+mn-lt"/>
                <a:ea typeface="ＭＳ Ｐゴシック" panose="020B0600070205080204" pitchFamily="34" charset="-128"/>
              </a:endParaRPr>
            </a:p>
          </p:txBody>
        </p:sp>
        <p:sp>
          <p:nvSpPr>
            <p:cNvPr id="11" name="Rectangle 10"/>
            <p:cNvSpPr/>
            <p:nvPr/>
          </p:nvSpPr>
          <p:spPr>
            <a:xfrm>
              <a:off x="4724400" y="25908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4724400" y="2895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830" name="TextBox 11"/>
            <p:cNvSpPr txBox="1">
              <a:spLocks noChangeArrowheads="1"/>
            </p:cNvSpPr>
            <p:nvPr/>
          </p:nvSpPr>
          <p:spPr bwMode="auto">
            <a:xfrm>
              <a:off x="441960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14" name="Rectangle 13"/>
            <p:cNvSpPr/>
            <p:nvPr/>
          </p:nvSpPr>
          <p:spPr>
            <a:xfrm>
              <a:off x="5867400" y="2895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5867400" y="25908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833" name="TextBox 14"/>
            <p:cNvSpPr txBox="1">
              <a:spLocks noChangeArrowheads="1"/>
            </p:cNvSpPr>
            <p:nvPr/>
          </p:nvSpPr>
          <p:spPr bwMode="auto">
            <a:xfrm>
              <a:off x="559435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17" name="Rectangle 16"/>
            <p:cNvSpPr/>
            <p:nvPr/>
          </p:nvSpPr>
          <p:spPr>
            <a:xfrm>
              <a:off x="4191000" y="4114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17"/>
            <p:cNvSpPr/>
            <p:nvPr/>
          </p:nvSpPr>
          <p:spPr>
            <a:xfrm>
              <a:off x="4191000" y="44196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836" name="TextBox 17"/>
            <p:cNvSpPr txBox="1">
              <a:spLocks noChangeArrowheads="1"/>
            </p:cNvSpPr>
            <p:nvPr/>
          </p:nvSpPr>
          <p:spPr bwMode="auto">
            <a:xfrm>
              <a:off x="3970338" y="3454400"/>
              <a:ext cx="769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 Pup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grpSp>
      <p:sp>
        <p:nvSpPr>
          <p:cNvPr id="34822" name="TextBox 24"/>
          <p:cNvSpPr txBox="1">
            <a:spLocks noChangeArrowheads="1"/>
          </p:cNvSpPr>
          <p:nvPr/>
        </p:nvSpPr>
        <p:spPr bwMode="auto">
          <a:xfrm>
            <a:off x="2990850" y="1608138"/>
            <a:ext cx="3206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One Locus Matching</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691EF20E-FDB5-4244-B566-16859D8170E3}" type="slidenum">
              <a:rPr lang="en-US" altLang="en-US" sz="1400">
                <a:solidFill>
                  <a:schemeClr val="tx1"/>
                </a:solidFill>
              </a:rPr>
              <a:pPr>
                <a:spcBef>
                  <a:spcPct val="0"/>
                </a:spcBef>
                <a:buClrTx/>
                <a:buSzTx/>
                <a:buFontTx/>
                <a:buNone/>
              </a:pPr>
              <a:t>13</a:t>
            </a:fld>
            <a:endParaRPr lang="en-US" altLang="en-US" sz="1400">
              <a:solidFill>
                <a:schemeClr val="tx1"/>
              </a:solidFill>
            </a:endParaRPr>
          </a:p>
        </p:txBody>
      </p:sp>
      <p:sp>
        <p:nvSpPr>
          <p:cNvPr id="36867"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36868"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36869" name="TextBox 24"/>
          <p:cNvSpPr txBox="1">
            <a:spLocks noChangeArrowheads="1"/>
          </p:cNvSpPr>
          <p:nvPr/>
        </p:nvSpPr>
        <p:spPr bwMode="auto">
          <a:xfrm>
            <a:off x="2990850" y="1608138"/>
            <a:ext cx="3206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One Locus Matching</a:t>
            </a:r>
          </a:p>
        </p:txBody>
      </p:sp>
      <p:grpSp>
        <p:nvGrpSpPr>
          <p:cNvPr id="36870" name="Group 22"/>
          <p:cNvGrpSpPr>
            <a:grpSpLocks/>
          </p:cNvGrpSpPr>
          <p:nvPr/>
        </p:nvGrpSpPr>
        <p:grpSpPr bwMode="auto">
          <a:xfrm>
            <a:off x="2514600" y="2239963"/>
            <a:ext cx="4343400" cy="2667000"/>
            <a:chOff x="2362200" y="1905000"/>
            <a:chExt cx="4343400" cy="2667000"/>
          </a:xfrm>
        </p:grpSpPr>
        <p:grpSp>
          <p:nvGrpSpPr>
            <p:cNvPr id="24" name="Group 2"/>
            <p:cNvGrpSpPr/>
            <p:nvPr/>
          </p:nvGrpSpPr>
          <p:grpSpPr>
            <a:xfrm>
              <a:off x="2590800" y="2590800"/>
              <a:ext cx="381000" cy="457200"/>
              <a:chOff x="990600" y="685800"/>
              <a:chExt cx="381000" cy="457200"/>
            </a:xfrm>
            <a:solidFill>
              <a:schemeClr val="bg1">
                <a:lumMod val="85000"/>
              </a:schemeClr>
            </a:solidFill>
          </p:grpSpPr>
          <p:sp>
            <p:nvSpPr>
              <p:cNvPr id="40" name="Rectangle 39"/>
              <p:cNvSpPr/>
              <p:nvPr/>
            </p:nvSpPr>
            <p:spPr>
              <a:xfrm>
                <a:off x="990600" y="685800"/>
                <a:ext cx="381000" cy="152400"/>
              </a:xfrm>
              <a:prstGeom prst="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990600" y="990600"/>
                <a:ext cx="381000" cy="152400"/>
              </a:xfrm>
              <a:prstGeom prst="rect">
                <a:avLst/>
              </a:prstGeom>
              <a:grp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25" name="TextBox 24"/>
            <p:cNvSpPr txBox="1"/>
            <p:nvPr/>
          </p:nvSpPr>
          <p:spPr>
            <a:xfrm>
              <a:off x="2362200" y="1981200"/>
              <a:ext cx="830263" cy="584200"/>
            </a:xfrm>
            <a:prstGeom prst="rect">
              <a:avLst/>
            </a:prstGeom>
            <a:noFill/>
          </p:spPr>
          <p:txBody>
            <a:bodyPr wrap="none">
              <a:spAutoFit/>
            </a:bodyPr>
            <a:lstStyle/>
            <a:p>
              <a:pP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Male 1</a:t>
              </a:r>
            </a:p>
            <a:p>
              <a:pPr eaLnBrk="1" fontAlgn="auto" hangingPunct="1">
                <a:spcBef>
                  <a:spcPts val="0"/>
                </a:spcBef>
                <a:spcAft>
                  <a:spcPts val="0"/>
                </a:spcAft>
                <a:defRPr/>
              </a:pPr>
              <a:r>
                <a:rPr lang="en-US" sz="1400" dirty="0">
                  <a:solidFill>
                    <a:schemeClr val="bg1">
                      <a:lumMod val="85000"/>
                    </a:schemeClr>
                  </a:solidFill>
                  <a:latin typeface="+mn-lt"/>
                  <a:ea typeface="ＭＳ Ｐゴシック" panose="020B0600070205080204" pitchFamily="34" charset="-128"/>
                </a:rPr>
                <a:t>    M2B</a:t>
              </a:r>
            </a:p>
          </p:txBody>
        </p:sp>
        <p:sp>
          <p:nvSpPr>
            <p:cNvPr id="26" name="Rectangle 25"/>
            <p:cNvSpPr/>
            <p:nvPr/>
          </p:nvSpPr>
          <p:spPr>
            <a:xfrm>
              <a:off x="3657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26"/>
            <p:cNvSpPr/>
            <p:nvPr/>
          </p:nvSpPr>
          <p:spPr>
            <a:xfrm>
              <a:off x="3657600" y="2895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TextBox 27"/>
            <p:cNvSpPr txBox="1"/>
            <p:nvPr/>
          </p:nvSpPr>
          <p:spPr>
            <a:xfrm>
              <a:off x="3436938" y="1981200"/>
              <a:ext cx="830262" cy="584200"/>
            </a:xfrm>
            <a:prstGeom prst="rect">
              <a:avLst/>
            </a:prstGeom>
            <a:noFill/>
          </p:spPr>
          <p:txBody>
            <a:bodyPr wrap="none">
              <a:spAutoFit/>
            </a:bodyPr>
            <a:lstStyle/>
            <a:p>
              <a:pP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Male 2</a:t>
              </a:r>
            </a:p>
            <a:p>
              <a:pPr eaLnBrk="1" fontAlgn="auto" hangingPunct="1">
                <a:spcBef>
                  <a:spcPts val="0"/>
                </a:spcBef>
                <a:spcAft>
                  <a:spcPts val="0"/>
                </a:spcAft>
                <a:defRPr/>
              </a:pPr>
              <a:r>
                <a:rPr lang="en-US" sz="1400" dirty="0">
                  <a:solidFill>
                    <a:schemeClr val="bg1">
                      <a:lumMod val="85000"/>
                    </a:schemeClr>
                  </a:solidFill>
                  <a:latin typeface="+mn-lt"/>
                  <a:ea typeface="ＭＳ Ｐゴシック" panose="020B0600070205080204" pitchFamily="34" charset="-128"/>
                </a:rPr>
                <a:t>    M2B</a:t>
              </a:r>
              <a:endParaRPr lang="en-US" dirty="0">
                <a:solidFill>
                  <a:schemeClr val="bg1">
                    <a:lumMod val="85000"/>
                  </a:schemeClr>
                </a:solidFill>
                <a:latin typeface="+mn-lt"/>
                <a:ea typeface="ＭＳ Ｐゴシック" panose="020B0600070205080204" pitchFamily="34" charset="-128"/>
              </a:endParaRPr>
            </a:p>
          </p:txBody>
        </p:sp>
        <p:sp>
          <p:nvSpPr>
            <p:cNvPr id="29" name="Rectangle 28"/>
            <p:cNvSpPr/>
            <p:nvPr/>
          </p:nvSpPr>
          <p:spPr>
            <a:xfrm>
              <a:off x="4724400" y="2590800"/>
              <a:ext cx="381000" cy="152400"/>
            </a:xfrm>
            <a:prstGeom prst="rect">
              <a:avLst/>
            </a:prstGeom>
            <a:solidFill>
              <a:srgbClr val="00FF00"/>
            </a:solidFill>
            <a:ln>
              <a:solidFill>
                <a:srgbClr val="00FF00"/>
              </a:solidFill>
            </a:ln>
            <a:effectLst>
              <a:glow rad="228600">
                <a:srgbClr val="66FF3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4724400" y="2895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880" name="TextBox 11"/>
            <p:cNvSpPr txBox="1">
              <a:spLocks noChangeArrowheads="1"/>
            </p:cNvSpPr>
            <p:nvPr/>
          </p:nvSpPr>
          <p:spPr bwMode="auto">
            <a:xfrm>
              <a:off x="441960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32" name="Rectangle 31"/>
            <p:cNvSpPr/>
            <p:nvPr/>
          </p:nvSpPr>
          <p:spPr>
            <a:xfrm>
              <a:off x="5867400" y="2895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5867400" y="25908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883" name="TextBox 14"/>
            <p:cNvSpPr txBox="1">
              <a:spLocks noChangeArrowheads="1"/>
            </p:cNvSpPr>
            <p:nvPr/>
          </p:nvSpPr>
          <p:spPr bwMode="auto">
            <a:xfrm>
              <a:off x="559435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35" name="Rectangle 34"/>
            <p:cNvSpPr/>
            <p:nvPr/>
          </p:nvSpPr>
          <p:spPr>
            <a:xfrm>
              <a:off x="4191000" y="4114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Rectangle 35"/>
            <p:cNvSpPr/>
            <p:nvPr/>
          </p:nvSpPr>
          <p:spPr>
            <a:xfrm>
              <a:off x="4191000" y="44196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886" name="TextBox 17"/>
            <p:cNvSpPr txBox="1">
              <a:spLocks noChangeArrowheads="1"/>
            </p:cNvSpPr>
            <p:nvPr/>
          </p:nvSpPr>
          <p:spPr bwMode="auto">
            <a:xfrm>
              <a:off x="3970338" y="3454400"/>
              <a:ext cx="769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 Pup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cxnSp>
          <p:nvCxnSpPr>
            <p:cNvPr id="38" name="Straight Connector 37"/>
            <p:cNvCxnSpPr/>
            <p:nvPr/>
          </p:nvCxnSpPr>
          <p:spPr>
            <a:xfrm rot="16200000" flipH="1">
              <a:off x="5486400" y="2057400"/>
              <a:ext cx="1371600" cy="1066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5372100" y="2019300"/>
              <a:ext cx="13716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7A4F82A1-2B13-472A-AEF2-33D3E656CD0F}" type="slidenum">
              <a:rPr lang="en-US" altLang="en-US" sz="1400">
                <a:solidFill>
                  <a:schemeClr val="tx1"/>
                </a:solidFill>
              </a:rPr>
              <a:pPr>
                <a:spcBef>
                  <a:spcPct val="0"/>
                </a:spcBef>
                <a:buClrTx/>
                <a:buSzTx/>
                <a:buFontTx/>
                <a:buNone/>
              </a:pPr>
              <a:t>14</a:t>
            </a:fld>
            <a:endParaRPr lang="en-US" altLang="en-US" sz="1400">
              <a:solidFill>
                <a:schemeClr val="tx1"/>
              </a:solidFill>
            </a:endParaRPr>
          </a:p>
        </p:txBody>
      </p:sp>
      <p:sp>
        <p:nvSpPr>
          <p:cNvPr id="38915"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38916"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38917" name="TextBox 24"/>
          <p:cNvSpPr txBox="1">
            <a:spLocks noChangeArrowheads="1"/>
          </p:cNvSpPr>
          <p:nvPr/>
        </p:nvSpPr>
        <p:spPr bwMode="auto">
          <a:xfrm>
            <a:off x="2990850" y="1608138"/>
            <a:ext cx="32067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One Locus Matching</a:t>
            </a:r>
          </a:p>
        </p:txBody>
      </p:sp>
      <p:grpSp>
        <p:nvGrpSpPr>
          <p:cNvPr id="38918" name="Group 24"/>
          <p:cNvGrpSpPr>
            <a:grpSpLocks/>
          </p:cNvGrpSpPr>
          <p:nvPr/>
        </p:nvGrpSpPr>
        <p:grpSpPr bwMode="auto">
          <a:xfrm>
            <a:off x="2468563" y="2239963"/>
            <a:ext cx="4572000" cy="2667000"/>
            <a:chOff x="2133600" y="1905000"/>
            <a:chExt cx="4572000" cy="2667000"/>
          </a:xfrm>
        </p:grpSpPr>
        <p:grpSp>
          <p:nvGrpSpPr>
            <p:cNvPr id="38919" name="Group 4"/>
            <p:cNvGrpSpPr>
              <a:grpSpLocks/>
            </p:cNvGrpSpPr>
            <p:nvPr/>
          </p:nvGrpSpPr>
          <p:grpSpPr bwMode="auto">
            <a:xfrm>
              <a:off x="2590800" y="2590800"/>
              <a:ext cx="381000" cy="457200"/>
              <a:chOff x="990600" y="685800"/>
              <a:chExt cx="381000" cy="457200"/>
            </a:xfrm>
          </p:grpSpPr>
          <p:sp>
            <p:nvSpPr>
              <p:cNvPr id="59" name="Rectangle 58"/>
              <p:cNvSpPr/>
              <p:nvPr/>
            </p:nvSpPr>
            <p:spPr>
              <a:xfrm>
                <a:off x="990600" y="685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0" name="Rectangle 59"/>
              <p:cNvSpPr/>
              <p:nvPr/>
            </p:nvSpPr>
            <p:spPr>
              <a:xfrm>
                <a:off x="990600" y="990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8920" name="TextBox 7"/>
            <p:cNvSpPr txBox="1">
              <a:spLocks noChangeArrowheads="1"/>
            </p:cNvSpPr>
            <p:nvPr/>
          </p:nvSpPr>
          <p:spPr bwMode="auto">
            <a:xfrm>
              <a:off x="2362200" y="1981200"/>
              <a:ext cx="830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28" name="Rectangle 27"/>
            <p:cNvSpPr/>
            <p:nvPr/>
          </p:nvSpPr>
          <p:spPr>
            <a:xfrm>
              <a:off x="3657600" y="2590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3657600" y="2895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923" name="TextBox 10"/>
            <p:cNvSpPr txBox="1">
              <a:spLocks noChangeArrowheads="1"/>
            </p:cNvSpPr>
            <p:nvPr/>
          </p:nvSpPr>
          <p:spPr bwMode="auto">
            <a:xfrm>
              <a:off x="3436938" y="1981200"/>
              <a:ext cx="830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endParaRPr lang="en-US" altLang="en-US" sz="1800">
                <a:solidFill>
                  <a:schemeClr val="tx1"/>
                </a:solidFill>
                <a:latin typeface="Calibri" panose="020F0502020204030204" pitchFamily="34" charset="0"/>
              </a:endParaRPr>
            </a:p>
          </p:txBody>
        </p:sp>
        <p:sp>
          <p:nvSpPr>
            <p:cNvPr id="31" name="Rectangle 30"/>
            <p:cNvSpPr/>
            <p:nvPr/>
          </p:nvSpPr>
          <p:spPr>
            <a:xfrm>
              <a:off x="4724400" y="25908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4724400" y="2895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926" name="TextBox 13"/>
            <p:cNvSpPr txBox="1">
              <a:spLocks noChangeArrowheads="1"/>
            </p:cNvSpPr>
            <p:nvPr/>
          </p:nvSpPr>
          <p:spPr bwMode="auto">
            <a:xfrm>
              <a:off x="441960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34" name="Rectangle 33"/>
            <p:cNvSpPr/>
            <p:nvPr/>
          </p:nvSpPr>
          <p:spPr>
            <a:xfrm>
              <a:off x="5867400" y="2895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Rectangle 34"/>
            <p:cNvSpPr/>
            <p:nvPr/>
          </p:nvSpPr>
          <p:spPr>
            <a:xfrm>
              <a:off x="5867400" y="25908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929" name="TextBox 16"/>
            <p:cNvSpPr txBox="1">
              <a:spLocks noChangeArrowheads="1"/>
            </p:cNvSpPr>
            <p:nvPr/>
          </p:nvSpPr>
          <p:spPr bwMode="auto">
            <a:xfrm>
              <a:off x="559435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37" name="Rectangle 36"/>
            <p:cNvSpPr/>
            <p:nvPr/>
          </p:nvSpPr>
          <p:spPr>
            <a:xfrm>
              <a:off x="4191000" y="4114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4191000" y="44196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932" name="TextBox 19"/>
            <p:cNvSpPr txBox="1">
              <a:spLocks noChangeArrowheads="1"/>
            </p:cNvSpPr>
            <p:nvPr/>
          </p:nvSpPr>
          <p:spPr bwMode="auto">
            <a:xfrm>
              <a:off x="3970338" y="3454400"/>
              <a:ext cx="7699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 Pup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40" name="Rectangle 39"/>
            <p:cNvSpPr/>
            <p:nvPr/>
          </p:nvSpPr>
          <p:spPr>
            <a:xfrm>
              <a:off x="4724400" y="2590800"/>
              <a:ext cx="381000" cy="152400"/>
            </a:xfrm>
            <a:prstGeom prst="rect">
              <a:avLst/>
            </a:prstGeom>
            <a:solidFill>
              <a:srgbClr val="00FF00"/>
            </a:solidFill>
            <a:ln>
              <a:solidFill>
                <a:srgbClr val="00FF00"/>
              </a:solidFill>
            </a:ln>
            <a:effectLst>
              <a:glow rad="228600">
                <a:srgbClr val="66FF33">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4724400" y="2895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937" name="TextBox 22"/>
            <p:cNvSpPr txBox="1">
              <a:spLocks noChangeArrowheads="1"/>
            </p:cNvSpPr>
            <p:nvPr/>
          </p:nvSpPr>
          <p:spPr bwMode="auto">
            <a:xfrm>
              <a:off x="441960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43" name="Rectangle 42"/>
            <p:cNvSpPr/>
            <p:nvPr/>
          </p:nvSpPr>
          <p:spPr>
            <a:xfrm>
              <a:off x="5867400" y="2895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4" name="Rectangle 43"/>
            <p:cNvSpPr/>
            <p:nvPr/>
          </p:nvSpPr>
          <p:spPr>
            <a:xfrm>
              <a:off x="5867400" y="25908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940" name="TextBox 25"/>
            <p:cNvSpPr txBox="1">
              <a:spLocks noChangeArrowheads="1"/>
            </p:cNvSpPr>
            <p:nvPr/>
          </p:nvSpPr>
          <p:spPr bwMode="auto">
            <a:xfrm>
              <a:off x="5594350" y="1981200"/>
              <a:ext cx="1035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Female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cxnSp>
          <p:nvCxnSpPr>
            <p:cNvPr id="46" name="Straight Connector 45"/>
            <p:cNvCxnSpPr/>
            <p:nvPr/>
          </p:nvCxnSpPr>
          <p:spPr>
            <a:xfrm rot="16200000" flipH="1">
              <a:off x="5486400" y="2057400"/>
              <a:ext cx="1371600" cy="1066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5372100" y="2019300"/>
              <a:ext cx="13716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8943" name="Group 28"/>
            <p:cNvGrpSpPr>
              <a:grpSpLocks/>
            </p:cNvGrpSpPr>
            <p:nvPr/>
          </p:nvGrpSpPr>
          <p:grpSpPr bwMode="auto">
            <a:xfrm>
              <a:off x="2590800" y="2590800"/>
              <a:ext cx="381000" cy="457200"/>
              <a:chOff x="990600" y="685800"/>
              <a:chExt cx="381000" cy="457200"/>
            </a:xfrm>
          </p:grpSpPr>
          <p:sp>
            <p:nvSpPr>
              <p:cNvPr id="57" name="Rectangle 56"/>
              <p:cNvSpPr/>
              <p:nvPr/>
            </p:nvSpPr>
            <p:spPr>
              <a:xfrm>
                <a:off x="990600" y="685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8" name="Rectangle 57"/>
              <p:cNvSpPr/>
              <p:nvPr/>
            </p:nvSpPr>
            <p:spPr>
              <a:xfrm>
                <a:off x="990600" y="990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38944" name="TextBox 31"/>
            <p:cNvSpPr txBox="1">
              <a:spLocks noChangeArrowheads="1"/>
            </p:cNvSpPr>
            <p:nvPr/>
          </p:nvSpPr>
          <p:spPr bwMode="auto">
            <a:xfrm>
              <a:off x="2362200" y="1981200"/>
              <a:ext cx="8302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1</a:t>
              </a:r>
            </a:p>
            <a:p>
              <a:pPr eaLnBrk="1" hangingPunct="1">
                <a:spcBef>
                  <a:spcPct val="0"/>
                </a:spcBef>
                <a:buClrTx/>
                <a:buSzTx/>
                <a:buFontTx/>
                <a:buNone/>
              </a:pPr>
              <a:r>
                <a:rPr lang="en-US" altLang="en-US" sz="1400">
                  <a:solidFill>
                    <a:schemeClr val="tx1"/>
                  </a:solidFill>
                  <a:latin typeface="Calibri" panose="020F0502020204030204" pitchFamily="34" charset="0"/>
                </a:rPr>
                <a:t>    M2B</a:t>
              </a:r>
            </a:p>
          </p:txBody>
        </p:sp>
        <p:sp>
          <p:nvSpPr>
            <p:cNvPr id="50" name="Rectangle 49"/>
            <p:cNvSpPr/>
            <p:nvPr/>
          </p:nvSpPr>
          <p:spPr>
            <a:xfrm>
              <a:off x="3657600" y="2590800"/>
              <a:ext cx="381000" cy="152400"/>
            </a:xfrm>
            <a:prstGeom prst="rect">
              <a:avLst/>
            </a:prstGeom>
            <a:solidFill>
              <a:srgbClr val="0BE0E5"/>
            </a:solidFill>
            <a:ln>
              <a:solidFill>
                <a:srgbClr val="0BE0E5"/>
              </a:solidFill>
            </a:ln>
            <a:effectLst>
              <a:glow rad="228600">
                <a:srgbClr val="00B0F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3657600" y="2895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949" name="TextBox 34"/>
            <p:cNvSpPr txBox="1">
              <a:spLocks noChangeArrowheads="1"/>
            </p:cNvSpPr>
            <p:nvPr/>
          </p:nvSpPr>
          <p:spPr bwMode="auto">
            <a:xfrm>
              <a:off x="3436938" y="1981200"/>
              <a:ext cx="8302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1800">
                  <a:solidFill>
                    <a:schemeClr val="tx1"/>
                  </a:solidFill>
                  <a:latin typeface="Calibri" panose="020F0502020204030204" pitchFamily="34" charset="0"/>
                </a:rPr>
                <a:t>Male 2</a:t>
              </a:r>
            </a:p>
            <a:p>
              <a:pPr eaLnBrk="1" hangingPunct="1">
                <a:spcBef>
                  <a:spcPct val="0"/>
                </a:spcBef>
                <a:buClrTx/>
                <a:buSzTx/>
                <a:buFontTx/>
                <a:buNone/>
              </a:pPr>
              <a:r>
                <a:rPr lang="en-US" altLang="en-US" sz="1400">
                  <a:solidFill>
                    <a:schemeClr val="tx1"/>
                  </a:solidFill>
                  <a:latin typeface="Calibri" panose="020F0502020204030204" pitchFamily="34" charset="0"/>
                </a:rPr>
                <a:t>    M2B</a:t>
              </a:r>
              <a:endParaRPr lang="en-US" altLang="en-US" sz="1800">
                <a:solidFill>
                  <a:schemeClr val="tx1"/>
                </a:solidFill>
                <a:latin typeface="Calibri" panose="020F0502020204030204" pitchFamily="34" charset="0"/>
              </a:endParaRPr>
            </a:p>
          </p:txBody>
        </p:sp>
        <p:cxnSp>
          <p:nvCxnSpPr>
            <p:cNvPr id="53" name="Straight Connector 52"/>
            <p:cNvCxnSpPr/>
            <p:nvPr/>
          </p:nvCxnSpPr>
          <p:spPr>
            <a:xfrm rot="16200000" flipH="1">
              <a:off x="2133600" y="2057400"/>
              <a:ext cx="1371600" cy="1066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5400000">
              <a:off x="2019300" y="2019300"/>
              <a:ext cx="13716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4191000" y="2667000"/>
              <a:ext cx="4572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a:endCxn id="38932" idx="0"/>
            </p:cNvCxnSpPr>
            <p:nvPr/>
          </p:nvCxnSpPr>
          <p:spPr>
            <a:xfrm rot="16200000" flipH="1">
              <a:off x="3955256" y="3055144"/>
              <a:ext cx="787400" cy="1111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084EA5C7-2D09-4C61-B7AD-25835C95ADC4}" type="slidenum">
              <a:rPr lang="en-US" altLang="en-US" sz="1400">
                <a:solidFill>
                  <a:schemeClr val="tx1"/>
                </a:solidFill>
              </a:rPr>
              <a:pPr>
                <a:spcBef>
                  <a:spcPct val="0"/>
                </a:spcBef>
                <a:buClrTx/>
                <a:buSzTx/>
                <a:buFontTx/>
                <a:buNone/>
              </a:pPr>
              <a:t>15</a:t>
            </a:fld>
            <a:endParaRPr lang="en-US" altLang="en-US" sz="1400">
              <a:solidFill>
                <a:schemeClr val="tx1"/>
              </a:solidFill>
            </a:endParaRPr>
          </a:p>
        </p:txBody>
      </p:sp>
      <p:sp>
        <p:nvSpPr>
          <p:cNvPr id="40963"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40964"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40965"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40966" name="Group 3"/>
          <p:cNvGrpSpPr>
            <a:grpSpLocks/>
          </p:cNvGrpSpPr>
          <p:nvPr/>
        </p:nvGrpSpPr>
        <p:grpSpPr bwMode="auto">
          <a:xfrm>
            <a:off x="649288" y="1649413"/>
            <a:ext cx="7696200" cy="4267200"/>
            <a:chOff x="649288" y="1649413"/>
            <a:chExt cx="7696200" cy="4267200"/>
          </a:xfrm>
        </p:grpSpPr>
        <p:grpSp>
          <p:nvGrpSpPr>
            <p:cNvPr id="40968" name="Group 2"/>
            <p:cNvGrpSpPr>
              <a:grpSpLocks/>
            </p:cNvGrpSpPr>
            <p:nvPr/>
          </p:nvGrpSpPr>
          <p:grpSpPr bwMode="auto">
            <a:xfrm>
              <a:off x="649288" y="1649413"/>
              <a:ext cx="3429000" cy="1143000"/>
              <a:chOff x="0" y="0"/>
              <a:chExt cx="3429000" cy="1143000"/>
            </a:xfrm>
          </p:grpSpPr>
          <p:sp>
            <p:nvSpPr>
              <p:cNvPr id="41009" name="TextBox 3"/>
              <p:cNvSpPr txBox="1">
                <a:spLocks noChangeArrowheads="1"/>
              </p:cNvSpPr>
              <p:nvPr/>
            </p:nvSpPr>
            <p:spPr bwMode="auto">
              <a:xfrm>
                <a:off x="0" y="0"/>
                <a:ext cx="3429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47" name="Rectangle 46"/>
              <p:cNvSpPr/>
              <p:nvPr/>
            </p:nvSpPr>
            <p:spPr>
              <a:xfrm>
                <a:off x="76200" y="685800"/>
                <a:ext cx="381000"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76200" y="990600"/>
                <a:ext cx="381000" cy="152400"/>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990600" y="685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990600" y="990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1905000" y="6858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2" name="Rectangle 51"/>
              <p:cNvSpPr/>
              <p:nvPr/>
            </p:nvSpPr>
            <p:spPr>
              <a:xfrm>
                <a:off x="1905000" y="9906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3" name="Rectangle 52"/>
              <p:cNvSpPr/>
              <p:nvPr/>
            </p:nvSpPr>
            <p:spPr>
              <a:xfrm>
                <a:off x="2895600" y="685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ectangle 53"/>
              <p:cNvSpPr/>
              <p:nvPr/>
            </p:nvSpPr>
            <p:spPr>
              <a:xfrm>
                <a:off x="2895600" y="9906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40969" name="Group 50"/>
            <p:cNvGrpSpPr>
              <a:grpSpLocks/>
            </p:cNvGrpSpPr>
            <p:nvPr/>
          </p:nvGrpSpPr>
          <p:grpSpPr bwMode="auto">
            <a:xfrm>
              <a:off x="4899344" y="1693227"/>
              <a:ext cx="3429000" cy="1143000"/>
              <a:chOff x="2832" y="1152"/>
              <a:chExt cx="2160" cy="720"/>
            </a:xfrm>
          </p:grpSpPr>
          <p:sp>
            <p:nvSpPr>
              <p:cNvPr id="37" name="Rectangle 36"/>
              <p:cNvSpPr/>
              <p:nvPr/>
            </p:nvSpPr>
            <p:spPr>
              <a:xfrm>
                <a:off x="2880" y="1776"/>
                <a:ext cx="240" cy="96"/>
              </a:xfrm>
              <a:prstGeom prst="rect">
                <a:avLst/>
              </a:prstGeom>
              <a:solidFill>
                <a:schemeClr val="tx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001" name="TextBox 13"/>
              <p:cNvSpPr txBox="1">
                <a:spLocks noChangeArrowheads="1"/>
              </p:cNvSpPr>
              <p:nvPr/>
            </p:nvSpPr>
            <p:spPr bwMode="auto">
              <a:xfrm>
                <a:off x="2832" y="1152"/>
                <a:ext cx="2160"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2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39" name="Rectangle 38"/>
              <p:cNvSpPr/>
              <p:nvPr/>
            </p:nvSpPr>
            <p:spPr>
              <a:xfrm>
                <a:off x="4032" y="1776"/>
                <a:ext cx="240" cy="96"/>
              </a:xfrm>
              <a:prstGeom prst="rect">
                <a:avLst/>
              </a:prstGeom>
              <a:solidFill>
                <a:schemeClr val="tx2">
                  <a:lumMod val="20000"/>
                  <a:lumOff val="80000"/>
                </a:schemeClr>
              </a:solidFill>
              <a:ln>
                <a:solidFill>
                  <a:schemeClr val="tx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4032" y="1584"/>
                <a:ext cx="240" cy="96"/>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4656" y="1584"/>
                <a:ext cx="240" cy="96"/>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3456" y="1584"/>
                <a:ext cx="240" cy="96"/>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Rectangle 42"/>
              <p:cNvSpPr/>
              <p:nvPr/>
            </p:nvSpPr>
            <p:spPr>
              <a:xfrm>
                <a:off x="2880" y="1584"/>
                <a:ext cx="240" cy="96"/>
              </a:xfrm>
              <a:prstGeom prst="rect">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4" name="Rectangle 43"/>
              <p:cNvSpPr/>
              <p:nvPr/>
            </p:nvSpPr>
            <p:spPr>
              <a:xfrm>
                <a:off x="3456" y="1776"/>
                <a:ext cx="240" cy="96"/>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4656" y="1776"/>
                <a:ext cx="240" cy="96"/>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40970" name="Group 49"/>
            <p:cNvGrpSpPr>
              <a:grpSpLocks/>
            </p:cNvGrpSpPr>
            <p:nvPr/>
          </p:nvGrpSpPr>
          <p:grpSpPr bwMode="auto">
            <a:xfrm>
              <a:off x="649288" y="3211513"/>
              <a:ext cx="3429000" cy="1143000"/>
              <a:chOff x="144" y="2160"/>
              <a:chExt cx="2160" cy="720"/>
            </a:xfrm>
          </p:grpSpPr>
          <p:sp>
            <p:nvSpPr>
              <p:cNvPr id="28" name="Rectangle 27"/>
              <p:cNvSpPr/>
              <p:nvPr/>
            </p:nvSpPr>
            <p:spPr>
              <a:xfrm>
                <a:off x="192" y="2592"/>
                <a:ext cx="240" cy="96"/>
              </a:xfrm>
              <a:prstGeom prst="rect">
                <a:avLst/>
              </a:prstGeom>
              <a:solidFill>
                <a:srgbClr val="0070C0"/>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192" y="2784"/>
                <a:ext cx="240" cy="96"/>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993" name="TextBox 23"/>
              <p:cNvSpPr txBox="1">
                <a:spLocks noChangeArrowheads="1"/>
              </p:cNvSpPr>
              <p:nvPr/>
            </p:nvSpPr>
            <p:spPr bwMode="auto">
              <a:xfrm>
                <a:off x="144" y="2160"/>
                <a:ext cx="2160"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Female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31" name="Rectangle 30"/>
              <p:cNvSpPr/>
              <p:nvPr/>
            </p:nvSpPr>
            <p:spPr>
              <a:xfrm>
                <a:off x="1968" y="2592"/>
                <a:ext cx="240" cy="96"/>
              </a:xfrm>
              <a:prstGeom prst="rect">
                <a:avLst/>
              </a:prstGeom>
              <a:solidFill>
                <a:srgbClr val="CCFF99"/>
              </a:solidFill>
              <a:ln>
                <a:solidFill>
                  <a:srgbClr val="CC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1344" y="2592"/>
                <a:ext cx="240" cy="96"/>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768" y="2592"/>
                <a:ext cx="240" cy="96"/>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1344" y="2784"/>
                <a:ext cx="240" cy="96"/>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Rectangle 34"/>
              <p:cNvSpPr/>
              <p:nvPr/>
            </p:nvSpPr>
            <p:spPr>
              <a:xfrm>
                <a:off x="1968" y="2784"/>
                <a:ext cx="240" cy="96"/>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6" name="Rectangle 35"/>
              <p:cNvSpPr/>
              <p:nvPr/>
            </p:nvSpPr>
            <p:spPr>
              <a:xfrm>
                <a:off x="768" y="2784"/>
                <a:ext cx="240" cy="96"/>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40971" name="Group 1"/>
            <p:cNvGrpSpPr>
              <a:grpSpLocks/>
            </p:cNvGrpSpPr>
            <p:nvPr/>
          </p:nvGrpSpPr>
          <p:grpSpPr bwMode="auto">
            <a:xfrm>
              <a:off x="4916488" y="3173413"/>
              <a:ext cx="3429000" cy="1143000"/>
              <a:chOff x="4916488" y="3173413"/>
              <a:chExt cx="3429000" cy="1143000"/>
            </a:xfrm>
          </p:grpSpPr>
          <p:sp>
            <p:nvSpPr>
              <p:cNvPr id="10" name="Rectangle 9"/>
              <p:cNvSpPr/>
              <p:nvPr/>
            </p:nvSpPr>
            <p:spPr bwMode="auto">
              <a:xfrm>
                <a:off x="4992688" y="3859213"/>
                <a:ext cx="381000"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983" name="TextBox 31"/>
              <p:cNvSpPr txBox="1">
                <a:spLocks noChangeArrowheads="1"/>
              </p:cNvSpPr>
              <p:nvPr/>
            </p:nvSpPr>
            <p:spPr bwMode="auto">
              <a:xfrm>
                <a:off x="4916488" y="3173413"/>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2 Female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12" name="Rectangle 11"/>
              <p:cNvSpPr/>
              <p:nvPr/>
            </p:nvSpPr>
            <p:spPr bwMode="auto">
              <a:xfrm>
                <a:off x="6821488" y="3859213"/>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bwMode="auto">
              <a:xfrm>
                <a:off x="5907088" y="4164013"/>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bwMode="auto">
              <a:xfrm>
                <a:off x="6821488" y="4164013"/>
                <a:ext cx="381000" cy="1524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bwMode="auto">
              <a:xfrm>
                <a:off x="4992688" y="4164013"/>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bwMode="auto">
              <a:xfrm>
                <a:off x="5907088" y="3859213"/>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p:nvSpPr>
            <p:spPr bwMode="auto">
              <a:xfrm>
                <a:off x="7812088" y="3859213"/>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17"/>
              <p:cNvSpPr/>
              <p:nvPr/>
            </p:nvSpPr>
            <p:spPr bwMode="auto">
              <a:xfrm>
                <a:off x="7812088" y="4164013"/>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grpSp>
          <p:nvGrpSpPr>
            <p:cNvPr id="40972" name="Group 2"/>
            <p:cNvGrpSpPr>
              <a:grpSpLocks/>
            </p:cNvGrpSpPr>
            <p:nvPr/>
          </p:nvGrpSpPr>
          <p:grpSpPr bwMode="auto">
            <a:xfrm>
              <a:off x="2935288" y="4773613"/>
              <a:ext cx="3429000" cy="1143000"/>
              <a:chOff x="2935288" y="4773613"/>
              <a:chExt cx="3429000" cy="1143000"/>
            </a:xfrm>
          </p:grpSpPr>
          <p:sp>
            <p:nvSpPr>
              <p:cNvPr id="40973" name="TextBox 39"/>
              <p:cNvSpPr txBox="1">
                <a:spLocks noChangeArrowheads="1"/>
              </p:cNvSpPr>
              <p:nvPr/>
            </p:nvSpPr>
            <p:spPr bwMode="auto">
              <a:xfrm>
                <a:off x="2935288" y="4773613"/>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Pup</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20" name="Rectangle 19"/>
              <p:cNvSpPr/>
              <p:nvPr/>
            </p:nvSpPr>
            <p:spPr bwMode="auto">
              <a:xfrm>
                <a:off x="3011488" y="5459413"/>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bwMode="auto">
              <a:xfrm>
                <a:off x="3011488" y="5764213"/>
                <a:ext cx="381000" cy="152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bwMode="auto">
              <a:xfrm>
                <a:off x="4840288" y="5459413"/>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bwMode="auto">
              <a:xfrm>
                <a:off x="3925888" y="5764213"/>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bwMode="auto">
              <a:xfrm>
                <a:off x="3925888" y="5459413"/>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bwMode="auto">
              <a:xfrm>
                <a:off x="4840288" y="5764213"/>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bwMode="auto">
              <a:xfrm>
                <a:off x="5830888" y="5459413"/>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Rectangle 26"/>
              <p:cNvSpPr/>
              <p:nvPr/>
            </p:nvSpPr>
            <p:spPr bwMode="auto">
              <a:xfrm>
                <a:off x="5830888" y="5764213"/>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grpSp>
      <p:sp>
        <p:nvSpPr>
          <p:cNvPr id="40967" name="TextBox 1"/>
          <p:cNvSpPr txBox="1">
            <a:spLocks noChangeArrowheads="1"/>
          </p:cNvSpPr>
          <p:nvPr/>
        </p:nvSpPr>
        <p:spPr bwMode="auto">
          <a:xfrm>
            <a:off x="173356" y="2933066"/>
            <a:ext cx="48910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1800">
                <a:solidFill>
                  <a:schemeClr val="tx1"/>
                </a:solidFill>
              </a:rPr>
              <a:t>Do you want this loci highlighted on this slide?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4534AC01-1531-4A0A-B617-AB5BEED0E73D}" type="slidenum">
              <a:rPr lang="en-US" altLang="en-US" sz="1400">
                <a:solidFill>
                  <a:schemeClr val="tx1"/>
                </a:solidFill>
              </a:rPr>
              <a:pPr>
                <a:spcBef>
                  <a:spcPct val="0"/>
                </a:spcBef>
                <a:buClrTx/>
                <a:buSzTx/>
                <a:buFontTx/>
                <a:buNone/>
              </a:pPr>
              <a:t>16</a:t>
            </a:fld>
            <a:endParaRPr lang="en-US" altLang="en-US" sz="1400">
              <a:solidFill>
                <a:schemeClr val="tx1"/>
              </a:solidFill>
            </a:endParaRPr>
          </a:p>
        </p:txBody>
      </p:sp>
      <p:sp>
        <p:nvSpPr>
          <p:cNvPr id="43011"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43012"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43013"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43014" name="Group 5"/>
          <p:cNvGrpSpPr>
            <a:grpSpLocks/>
          </p:cNvGrpSpPr>
          <p:nvPr/>
        </p:nvGrpSpPr>
        <p:grpSpPr bwMode="auto">
          <a:xfrm>
            <a:off x="649288" y="1646238"/>
            <a:ext cx="7696200" cy="4343400"/>
            <a:chOff x="228600" y="1828800"/>
            <a:chExt cx="7696200" cy="4343400"/>
          </a:xfrm>
        </p:grpSpPr>
        <p:grpSp>
          <p:nvGrpSpPr>
            <p:cNvPr id="43015" name="Group 2"/>
            <p:cNvGrpSpPr>
              <a:grpSpLocks/>
            </p:cNvGrpSpPr>
            <p:nvPr/>
          </p:nvGrpSpPr>
          <p:grpSpPr bwMode="auto">
            <a:xfrm>
              <a:off x="228600" y="1905000"/>
              <a:ext cx="3429000" cy="1143000"/>
              <a:chOff x="0" y="0"/>
              <a:chExt cx="3429000" cy="1143000"/>
            </a:xfrm>
          </p:grpSpPr>
          <p:sp>
            <p:nvSpPr>
              <p:cNvPr id="43052" name="TextBox 3"/>
              <p:cNvSpPr txBox="1">
                <a:spLocks noChangeArrowheads="1"/>
              </p:cNvSpPr>
              <p:nvPr/>
            </p:nvSpPr>
            <p:spPr bwMode="auto">
              <a:xfrm>
                <a:off x="0" y="0"/>
                <a:ext cx="3429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45" name="Rectangle 44"/>
              <p:cNvSpPr/>
              <p:nvPr/>
            </p:nvSpPr>
            <p:spPr>
              <a:xfrm>
                <a:off x="76200" y="685800"/>
                <a:ext cx="381000"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76200" y="990600"/>
                <a:ext cx="381000" cy="152400"/>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990600" y="685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990600" y="990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1905000" y="6858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1905000" y="9906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2895600" y="685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2" name="Rectangle 51"/>
              <p:cNvSpPr/>
              <p:nvPr/>
            </p:nvSpPr>
            <p:spPr>
              <a:xfrm>
                <a:off x="2895600" y="9906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8" name="Rectangle 7"/>
            <p:cNvSpPr/>
            <p:nvPr/>
          </p:nvSpPr>
          <p:spPr>
            <a:xfrm>
              <a:off x="4572000" y="2819400"/>
              <a:ext cx="381000" cy="152400"/>
            </a:xfrm>
            <a:prstGeom prst="rect">
              <a:avLst/>
            </a:prstGeom>
            <a:solidFill>
              <a:schemeClr val="tx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017" name="TextBox 13"/>
            <p:cNvSpPr txBox="1">
              <a:spLocks noChangeArrowheads="1"/>
            </p:cNvSpPr>
            <p:nvPr/>
          </p:nvSpPr>
          <p:spPr bwMode="auto">
            <a:xfrm>
              <a:off x="4495800" y="18288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2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10" name="Rectangle 9"/>
            <p:cNvSpPr/>
            <p:nvPr/>
          </p:nvSpPr>
          <p:spPr>
            <a:xfrm>
              <a:off x="6400800" y="2819400"/>
              <a:ext cx="381000" cy="152400"/>
            </a:xfrm>
            <a:prstGeom prst="rect">
              <a:avLst/>
            </a:prstGeom>
            <a:solidFill>
              <a:schemeClr val="tx2">
                <a:lumMod val="20000"/>
                <a:lumOff val="80000"/>
              </a:schemeClr>
            </a:solidFill>
            <a:ln>
              <a:solidFill>
                <a:schemeClr val="tx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6400800" y="25146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7391400" y="2514600"/>
              <a:ext cx="381000" cy="1524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5486400" y="25146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4572000" y="2514600"/>
              <a:ext cx="381000" cy="152400"/>
            </a:xfrm>
            <a:prstGeom prst="rect">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5486400" y="28194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7391400" y="28194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17"/>
            <p:cNvSpPr/>
            <p:nvPr/>
          </p:nvSpPr>
          <p:spPr>
            <a:xfrm>
              <a:off x="3048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18"/>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20" name="Rectangle 19"/>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4572000" y="4114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28" name="Rectangle 27"/>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043" name="TextBox 39"/>
            <p:cNvSpPr txBox="1">
              <a:spLocks noChangeArrowheads="1"/>
            </p:cNvSpPr>
            <p:nvPr/>
          </p:nvSpPr>
          <p:spPr bwMode="auto">
            <a:xfrm>
              <a:off x="2514600" y="50292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Pup</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36" name="Rectangle 35"/>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2590800" y="6019800"/>
              <a:ext cx="381000" cy="152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4419600" y="57150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3505200" y="6019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3505200" y="57150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4419600" y="60198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5410200" y="57150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Rectangle 42"/>
            <p:cNvSpPr/>
            <p:nvPr/>
          </p:nvSpPr>
          <p:spPr>
            <a:xfrm>
              <a:off x="5410200" y="60198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21DA0CEF-653E-4FFE-99CB-A3353BAE080C}" type="slidenum">
              <a:rPr lang="en-US" altLang="en-US" sz="1400">
                <a:solidFill>
                  <a:schemeClr val="tx1"/>
                </a:solidFill>
              </a:rPr>
              <a:pPr>
                <a:spcBef>
                  <a:spcPct val="0"/>
                </a:spcBef>
                <a:buClrTx/>
                <a:buSzTx/>
                <a:buFontTx/>
                <a:buNone/>
              </a:pPr>
              <a:t>17</a:t>
            </a:fld>
            <a:endParaRPr lang="en-US" altLang="en-US" sz="1400">
              <a:solidFill>
                <a:schemeClr val="tx1"/>
              </a:solidFill>
            </a:endParaRPr>
          </a:p>
        </p:txBody>
      </p:sp>
      <p:sp>
        <p:nvSpPr>
          <p:cNvPr id="45059"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45060"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45061"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45062" name="Group 5"/>
          <p:cNvGrpSpPr>
            <a:grpSpLocks/>
          </p:cNvGrpSpPr>
          <p:nvPr/>
        </p:nvGrpSpPr>
        <p:grpSpPr bwMode="auto">
          <a:xfrm>
            <a:off x="649288" y="1646238"/>
            <a:ext cx="7696200" cy="4343400"/>
            <a:chOff x="228600" y="1828800"/>
            <a:chExt cx="7696200" cy="4343400"/>
          </a:xfrm>
        </p:grpSpPr>
        <p:grpSp>
          <p:nvGrpSpPr>
            <p:cNvPr id="45063" name="Group 2"/>
            <p:cNvGrpSpPr>
              <a:grpSpLocks/>
            </p:cNvGrpSpPr>
            <p:nvPr/>
          </p:nvGrpSpPr>
          <p:grpSpPr bwMode="auto">
            <a:xfrm>
              <a:off x="228600" y="1905000"/>
              <a:ext cx="3429000" cy="1143000"/>
              <a:chOff x="0" y="0"/>
              <a:chExt cx="3429000" cy="1143000"/>
            </a:xfrm>
          </p:grpSpPr>
          <p:sp>
            <p:nvSpPr>
              <p:cNvPr id="44" name="TextBox 43"/>
              <p:cNvSpPr txBox="1"/>
              <p:nvPr/>
            </p:nvSpPr>
            <p:spPr>
              <a:xfrm>
                <a:off x="0" y="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1 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45" name="Rectangle 44"/>
              <p:cNvSpPr/>
              <p:nvPr/>
            </p:nvSpPr>
            <p:spPr>
              <a:xfrm>
                <a:off x="76200" y="685800"/>
                <a:ext cx="381000"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76200" y="990600"/>
                <a:ext cx="381000" cy="152400"/>
              </a:xfrm>
              <a:prstGeom prst="rect">
                <a:avLst/>
              </a:prstGeom>
              <a:ln>
                <a:no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990600" y="685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990600" y="990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1905000" y="685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1905000" y="990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2895600" y="685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2" name="Rectangle 51"/>
              <p:cNvSpPr/>
              <p:nvPr/>
            </p:nvSpPr>
            <p:spPr>
              <a:xfrm>
                <a:off x="2895600" y="990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8" name="Rectangle 7"/>
            <p:cNvSpPr/>
            <p:nvPr/>
          </p:nvSpPr>
          <p:spPr>
            <a:xfrm>
              <a:off x="4572000" y="2819400"/>
              <a:ext cx="381000" cy="152400"/>
            </a:xfrm>
            <a:prstGeom prst="rect">
              <a:avLst/>
            </a:prstGeom>
            <a:solidFill>
              <a:schemeClr val="tx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extBox 8"/>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10" name="Rectangle 9"/>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4572000" y="2514600"/>
              <a:ext cx="381000" cy="152400"/>
            </a:xfrm>
            <a:prstGeom prst="rect">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17"/>
            <p:cNvSpPr/>
            <p:nvPr/>
          </p:nvSpPr>
          <p:spPr>
            <a:xfrm>
              <a:off x="3048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18"/>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20" name="Rectangle 19"/>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4572000" y="4114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28" name="Rectangle 27"/>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2514600" y="50292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36" name="Rectangle 35"/>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2590800" y="6019800"/>
              <a:ext cx="381000" cy="152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44196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35052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3505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44196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5410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Rectangle 42"/>
            <p:cNvSpPr/>
            <p:nvPr/>
          </p:nvSpPr>
          <p:spPr>
            <a:xfrm>
              <a:off x="54102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gr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10C53000-F60E-4465-AAE2-1A362EE32933}" type="slidenum">
              <a:rPr lang="en-US" altLang="en-US" sz="1400">
                <a:solidFill>
                  <a:schemeClr val="tx1"/>
                </a:solidFill>
              </a:rPr>
              <a:pPr>
                <a:spcBef>
                  <a:spcPct val="0"/>
                </a:spcBef>
                <a:buClrTx/>
                <a:buSzTx/>
                <a:buFontTx/>
                <a:buNone/>
              </a:pPr>
              <a:t>18</a:t>
            </a:fld>
            <a:endParaRPr lang="en-US" altLang="en-US" sz="1400">
              <a:solidFill>
                <a:schemeClr val="tx1"/>
              </a:solidFill>
            </a:endParaRPr>
          </a:p>
        </p:txBody>
      </p:sp>
      <p:sp>
        <p:nvSpPr>
          <p:cNvPr id="47107"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47108"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47109"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47110" name="Group 5"/>
          <p:cNvGrpSpPr>
            <a:grpSpLocks/>
          </p:cNvGrpSpPr>
          <p:nvPr/>
        </p:nvGrpSpPr>
        <p:grpSpPr bwMode="auto">
          <a:xfrm>
            <a:off x="649288" y="1417638"/>
            <a:ext cx="8001000" cy="4572000"/>
            <a:chOff x="228600" y="1600200"/>
            <a:chExt cx="8001000" cy="4572000"/>
          </a:xfrm>
        </p:grpSpPr>
        <p:grpSp>
          <p:nvGrpSpPr>
            <p:cNvPr id="47111" name="Group 49"/>
            <p:cNvGrpSpPr>
              <a:grpSpLocks/>
            </p:cNvGrpSpPr>
            <p:nvPr/>
          </p:nvGrpSpPr>
          <p:grpSpPr bwMode="auto">
            <a:xfrm>
              <a:off x="228600" y="1905000"/>
              <a:ext cx="3429000" cy="1143000"/>
              <a:chOff x="0" y="0"/>
              <a:chExt cx="3429000" cy="1143000"/>
            </a:xfrm>
          </p:grpSpPr>
          <p:sp>
            <p:nvSpPr>
              <p:cNvPr id="46" name="TextBox 45"/>
              <p:cNvSpPr txBox="1"/>
              <p:nvPr/>
            </p:nvSpPr>
            <p:spPr>
              <a:xfrm>
                <a:off x="0" y="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1 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49" name="Rectangle 48"/>
              <p:cNvSpPr/>
              <p:nvPr/>
            </p:nvSpPr>
            <p:spPr>
              <a:xfrm>
                <a:off x="990600" y="685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990600" y="990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1905000" y="685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2" name="Rectangle 51"/>
              <p:cNvSpPr/>
              <p:nvPr/>
            </p:nvSpPr>
            <p:spPr>
              <a:xfrm>
                <a:off x="1905000" y="990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3" name="Rectangle 52"/>
              <p:cNvSpPr/>
              <p:nvPr/>
            </p:nvSpPr>
            <p:spPr>
              <a:xfrm>
                <a:off x="2895600" y="685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ectangle 53"/>
              <p:cNvSpPr/>
              <p:nvPr/>
            </p:nvSpPr>
            <p:spPr>
              <a:xfrm>
                <a:off x="2895600" y="990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8" name="Rectangle 7"/>
            <p:cNvSpPr/>
            <p:nvPr/>
          </p:nvSpPr>
          <p:spPr>
            <a:xfrm>
              <a:off x="4572000" y="2819400"/>
              <a:ext cx="381000" cy="152400"/>
            </a:xfrm>
            <a:prstGeom prst="rect">
              <a:avLst/>
            </a:prstGeom>
            <a:solidFill>
              <a:schemeClr val="tx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extBox 8"/>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10" name="Rectangle 9"/>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4572000" y="2514600"/>
              <a:ext cx="381000" cy="152400"/>
            </a:xfrm>
            <a:prstGeom prst="rect">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17"/>
            <p:cNvSpPr/>
            <p:nvPr/>
          </p:nvSpPr>
          <p:spPr>
            <a:xfrm>
              <a:off x="3048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TextBox 18"/>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20" name="Rectangle 19"/>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4572000" y="4114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28" name="Rectangle 27"/>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2514600" y="50292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36" name="Rectangle 35"/>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2590800" y="6019800"/>
              <a:ext cx="381000" cy="152400"/>
            </a:xfrm>
            <a:prstGeom prst="rect">
              <a:avLst/>
            </a:prstGeom>
            <a:solidFill>
              <a:schemeClr val="bg1"/>
            </a:solidFill>
            <a:ln>
              <a:noFill/>
            </a:ln>
            <a:effectLst>
              <a:glow>
                <a:schemeClr val="bg1">
                  <a:lumMod val="75000"/>
                </a:scheme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44196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35052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3505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44196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5410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Rectangle 42"/>
            <p:cNvSpPr/>
            <p:nvPr/>
          </p:nvSpPr>
          <p:spPr>
            <a:xfrm>
              <a:off x="54102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4" name="Straight Connector 43"/>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5" name="Rectangle 54"/>
          <p:cNvSpPr/>
          <p:nvPr/>
        </p:nvSpPr>
        <p:spPr bwMode="auto">
          <a:xfrm>
            <a:off x="725488" y="2713038"/>
            <a:ext cx="381000" cy="152400"/>
          </a:xfrm>
          <a:prstGeom prst="rect">
            <a:avLst/>
          </a:prstGeom>
          <a:ln>
            <a:noFill/>
          </a:ln>
          <a:effectLst>
            <a:glow rad="228600">
              <a:schemeClr val="bg1">
                <a:lumMod val="75000"/>
                <a:alpha val="50000"/>
              </a:schemeClr>
            </a:glo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56" name="Rectangle 55"/>
          <p:cNvSpPr/>
          <p:nvPr/>
        </p:nvSpPr>
        <p:spPr bwMode="auto">
          <a:xfrm>
            <a:off x="725488" y="2408238"/>
            <a:ext cx="381000" cy="152400"/>
          </a:xfrm>
          <a:prstGeom prst="rect">
            <a:avLst/>
          </a:prstGeom>
          <a:solidFill>
            <a:srgbClr val="FFFF00"/>
          </a:solidFill>
          <a:ln>
            <a:solidFill>
              <a:srgbClr val="FFFF00"/>
            </a:solidFill>
          </a:ln>
          <a:effectLst>
            <a:glow rad="228600">
              <a:srgbClr val="FFFF00">
                <a:alpha val="50000"/>
              </a:srgb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F713DC1B-7422-4903-923D-AE6DD9C8FD20}" type="slidenum">
              <a:rPr lang="en-US" altLang="en-US" sz="1400">
                <a:solidFill>
                  <a:schemeClr val="tx1"/>
                </a:solidFill>
              </a:rPr>
              <a:pPr>
                <a:spcBef>
                  <a:spcPct val="0"/>
                </a:spcBef>
                <a:buClrTx/>
                <a:buSzTx/>
                <a:buFontTx/>
                <a:buNone/>
              </a:pPr>
              <a:t>19</a:t>
            </a:fld>
            <a:endParaRPr lang="en-US" altLang="en-US" sz="1400">
              <a:solidFill>
                <a:schemeClr val="tx1"/>
              </a:solidFill>
            </a:endParaRPr>
          </a:p>
        </p:txBody>
      </p:sp>
      <p:sp>
        <p:nvSpPr>
          <p:cNvPr id="49155"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49156"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49157"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49158" name="Group 5"/>
          <p:cNvGrpSpPr>
            <a:grpSpLocks/>
          </p:cNvGrpSpPr>
          <p:nvPr/>
        </p:nvGrpSpPr>
        <p:grpSpPr bwMode="auto">
          <a:xfrm>
            <a:off x="649288" y="1417638"/>
            <a:ext cx="8001000" cy="4572000"/>
            <a:chOff x="228600" y="1600200"/>
            <a:chExt cx="8001000" cy="4572000"/>
          </a:xfrm>
        </p:grpSpPr>
        <p:sp>
          <p:nvSpPr>
            <p:cNvPr id="7" name="Rectangle 6"/>
            <p:cNvSpPr/>
            <p:nvPr/>
          </p:nvSpPr>
          <p:spPr>
            <a:xfrm>
              <a:off x="1219200" y="2590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1219200" y="2895600"/>
              <a:ext cx="381000" cy="152400"/>
            </a:xfrm>
            <a:prstGeom prst="rect">
              <a:avLst/>
            </a:prstGeom>
            <a:solidFill>
              <a:srgbClr val="0570E5"/>
            </a:solidFill>
            <a:ln>
              <a:solidFill>
                <a:srgbClr val="0570E5"/>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2133600" y="2590800"/>
              <a:ext cx="381000" cy="152400"/>
            </a:xfrm>
            <a:prstGeom prst="rect">
              <a:avLst/>
            </a:prstGeom>
            <a:solidFill>
              <a:schemeClr val="tx1"/>
            </a:solidFill>
            <a:ln>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2133600" y="2895600"/>
              <a:ext cx="381000" cy="152400"/>
            </a:xfrm>
            <a:prstGeom prst="rect">
              <a:avLst/>
            </a:prstGeom>
            <a:solidFill>
              <a:srgbClr val="FA5206"/>
            </a:solidFill>
            <a:ln>
              <a:solidFill>
                <a:srgbClr val="FA5206"/>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3124200" y="2590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3124200" y="2895600"/>
              <a:ext cx="381000" cy="152400"/>
            </a:xfrm>
            <a:prstGeom prst="rect">
              <a:avLst/>
            </a:prstGeom>
            <a:solidFill>
              <a:srgbClr val="C687ED"/>
            </a:solidFill>
            <a:ln>
              <a:solidFill>
                <a:srgbClr val="C687ED"/>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165" name="TextBox 9"/>
            <p:cNvSpPr txBox="1">
              <a:spLocks noChangeArrowheads="1"/>
            </p:cNvSpPr>
            <p:nvPr/>
          </p:nvSpPr>
          <p:spPr bwMode="auto">
            <a:xfrm>
              <a:off x="228600" y="19050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14" name="Rectangle 13"/>
            <p:cNvSpPr/>
            <p:nvPr/>
          </p:nvSpPr>
          <p:spPr>
            <a:xfrm>
              <a:off x="304800" y="2590800"/>
              <a:ext cx="381000" cy="152400"/>
            </a:xfrm>
            <a:prstGeom prst="rect">
              <a:avLst/>
            </a:prstGeom>
            <a:solidFill>
              <a:srgbClr val="FFFF00"/>
            </a:solidFill>
            <a:ln>
              <a:solidFill>
                <a:srgbClr val="FFFF00"/>
              </a:solidFill>
            </a:ln>
            <a:effectLst>
              <a:glow rad="228600">
                <a:srgbClr val="FFFF00">
                  <a:alpha val="50000"/>
                </a:srgb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2000" y="2819400"/>
              <a:ext cx="381000" cy="152400"/>
            </a:xfrm>
            <a:prstGeom prst="rect">
              <a:avLst/>
            </a:prstGeom>
            <a:solidFill>
              <a:schemeClr val="tx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18" name="Rectangle 17"/>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2000" y="2514600"/>
              <a:ext cx="381000" cy="152400"/>
            </a:xfrm>
            <a:prstGeom prst="rect">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48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28" name="Rectangle 27"/>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572000" y="4114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36" name="Rectangle 35"/>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197" name="TextBox 45"/>
            <p:cNvSpPr txBox="1">
              <a:spLocks noChangeArrowheads="1"/>
            </p:cNvSpPr>
            <p:nvPr/>
          </p:nvSpPr>
          <p:spPr bwMode="auto">
            <a:xfrm>
              <a:off x="2514600" y="50292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Pup</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44" name="Rectangle 43"/>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19600" y="57150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200" y="6019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200" y="57150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19600" y="60198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10200" y="57150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10200" y="60198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Rectangle 53"/>
          <p:cNvSpPr/>
          <p:nvPr/>
        </p:nvSpPr>
        <p:spPr bwMode="auto">
          <a:xfrm>
            <a:off x="725488" y="2713038"/>
            <a:ext cx="381000" cy="152400"/>
          </a:xfrm>
          <a:prstGeom prst="rect">
            <a:avLst/>
          </a:prstGeom>
          <a:ln>
            <a:noFill/>
          </a:ln>
          <a:effectLst>
            <a:glow rad="228600">
              <a:schemeClr val="bg1">
                <a:lumMod val="75000"/>
                <a:alpha val="50000"/>
              </a:schemeClr>
            </a:glo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55" name="Rectangle 54"/>
          <p:cNvSpPr/>
          <p:nvPr/>
        </p:nvSpPr>
        <p:spPr bwMode="auto">
          <a:xfrm>
            <a:off x="3011488" y="5837238"/>
            <a:ext cx="381000" cy="152400"/>
          </a:xfrm>
          <a:prstGeom prst="rect">
            <a:avLst/>
          </a:prstGeom>
          <a:solidFill>
            <a:schemeClr val="bg1"/>
          </a:solidFill>
          <a:ln>
            <a:noFill/>
          </a:ln>
          <a:effectLst>
            <a:glow>
              <a:schemeClr val="bg1">
                <a:lumMod val="75000"/>
              </a:scheme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1ED81FC2-C7B3-4E1B-9AA2-4AB4AA96DD10}" type="slidenum">
              <a:rPr lang="en-US" altLang="en-US" sz="1400">
                <a:solidFill>
                  <a:schemeClr val="tx1"/>
                </a:solidFill>
              </a:rPr>
              <a:pPr>
                <a:spcBef>
                  <a:spcPct val="0"/>
                </a:spcBef>
                <a:buClrTx/>
                <a:buSzTx/>
                <a:buFontTx/>
                <a:buNone/>
              </a:pPr>
              <a:t>20</a:t>
            </a:fld>
            <a:endParaRPr lang="en-US" altLang="en-US" sz="1400">
              <a:solidFill>
                <a:schemeClr val="tx1"/>
              </a:solidFill>
            </a:endParaRPr>
          </a:p>
        </p:txBody>
      </p:sp>
      <p:sp>
        <p:nvSpPr>
          <p:cNvPr id="51203"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51204"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51205"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51206" name="Group 5"/>
          <p:cNvGrpSpPr>
            <a:grpSpLocks/>
          </p:cNvGrpSpPr>
          <p:nvPr/>
        </p:nvGrpSpPr>
        <p:grpSpPr bwMode="auto">
          <a:xfrm>
            <a:off x="649288" y="1417638"/>
            <a:ext cx="8001000" cy="4572000"/>
            <a:chOff x="228600" y="1600200"/>
            <a:chExt cx="8001000" cy="4572000"/>
          </a:xfrm>
        </p:grpSpPr>
        <p:sp>
          <p:nvSpPr>
            <p:cNvPr id="7" name="Rectangle 6"/>
            <p:cNvSpPr/>
            <p:nvPr/>
          </p:nvSpPr>
          <p:spPr>
            <a:xfrm>
              <a:off x="1219200" y="2590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p:cNvSpPr/>
            <p:nvPr/>
          </p:nvSpPr>
          <p:spPr>
            <a:xfrm>
              <a:off x="1219200" y="2895600"/>
              <a:ext cx="381000" cy="152400"/>
            </a:xfrm>
            <a:prstGeom prst="rect">
              <a:avLst/>
            </a:prstGeom>
            <a:solidFill>
              <a:srgbClr val="0570E5"/>
            </a:solidFill>
            <a:ln>
              <a:solidFill>
                <a:srgbClr val="0570E5"/>
              </a:solidFill>
            </a:ln>
            <a:effectLst>
              <a:glow rad="228600">
                <a:srgbClr val="0070C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2133600" y="2590800"/>
              <a:ext cx="381000" cy="152400"/>
            </a:xfrm>
            <a:prstGeom prst="rect">
              <a:avLst/>
            </a:prstGeom>
            <a:solidFill>
              <a:schemeClr val="tx1"/>
            </a:solidFill>
            <a:ln>
              <a:solidFill>
                <a:schemeClr val="tx1"/>
              </a:solidFill>
            </a:ln>
            <a:effectLst>
              <a:glow rad="2286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2133600" y="2895600"/>
              <a:ext cx="381000" cy="152400"/>
            </a:xfrm>
            <a:prstGeom prst="rect">
              <a:avLst/>
            </a:prstGeom>
            <a:solidFill>
              <a:srgbClr val="FA5206"/>
            </a:solidFill>
            <a:ln>
              <a:solidFill>
                <a:srgbClr val="FA5206"/>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3124200" y="2590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3124200" y="2895600"/>
              <a:ext cx="381000" cy="152400"/>
            </a:xfrm>
            <a:prstGeom prst="rect">
              <a:avLst/>
            </a:prstGeom>
            <a:solidFill>
              <a:srgbClr val="C687ED"/>
            </a:solidFill>
            <a:ln>
              <a:solidFill>
                <a:srgbClr val="C687ED"/>
              </a:solidFill>
            </a:ln>
            <a:effectLst>
              <a:glow rad="228600">
                <a:srgbClr val="7030A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21" name="TextBox 8"/>
            <p:cNvSpPr txBox="1">
              <a:spLocks noChangeArrowheads="1"/>
            </p:cNvSpPr>
            <p:nvPr/>
          </p:nvSpPr>
          <p:spPr bwMode="auto">
            <a:xfrm>
              <a:off x="228600" y="19050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14" name="Rectangle 13"/>
            <p:cNvSpPr/>
            <p:nvPr/>
          </p:nvSpPr>
          <p:spPr>
            <a:xfrm>
              <a:off x="304800" y="2590800"/>
              <a:ext cx="381000" cy="152400"/>
            </a:xfrm>
            <a:prstGeom prst="rect">
              <a:avLst/>
            </a:prstGeom>
            <a:solidFill>
              <a:srgbClr val="FFFF00"/>
            </a:solidFill>
            <a:ln>
              <a:solidFill>
                <a:srgbClr val="FFFF00"/>
              </a:solidFill>
            </a:ln>
            <a:effectLst>
              <a:glow rad="228600">
                <a:srgbClr val="FFFF00">
                  <a:alpha val="50000"/>
                </a:srgb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2000" y="2819400"/>
              <a:ext cx="381000" cy="152400"/>
            </a:xfrm>
            <a:prstGeom prst="rect">
              <a:avLst/>
            </a:prstGeom>
            <a:solidFill>
              <a:schemeClr val="tx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18" name="Rectangle 17"/>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2000" y="2514600"/>
              <a:ext cx="381000" cy="152400"/>
            </a:xfrm>
            <a:prstGeom prst="rect">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48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28" name="Rectangle 27"/>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572000" y="4114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36" name="Rectangle 35"/>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253" name="TextBox 38"/>
            <p:cNvSpPr txBox="1">
              <a:spLocks noChangeArrowheads="1"/>
            </p:cNvSpPr>
            <p:nvPr/>
          </p:nvSpPr>
          <p:spPr bwMode="auto">
            <a:xfrm>
              <a:off x="2514600" y="50292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Pup</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44" name="Rectangle 43"/>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19600" y="57150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200" y="6019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200" y="57150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19600" y="60198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10200" y="57150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10200" y="60198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Rectangle 53"/>
          <p:cNvSpPr/>
          <p:nvPr/>
        </p:nvSpPr>
        <p:spPr bwMode="auto">
          <a:xfrm>
            <a:off x="3011488" y="5837238"/>
            <a:ext cx="381000" cy="152400"/>
          </a:xfrm>
          <a:prstGeom prst="rect">
            <a:avLst/>
          </a:prstGeom>
          <a:solidFill>
            <a:schemeClr val="bg1"/>
          </a:solidFill>
          <a:ln>
            <a:noFill/>
          </a:ln>
          <a:effectLst>
            <a:glow>
              <a:schemeClr val="bg1">
                <a:lumMod val="75000"/>
              </a:scheme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ectangle 54"/>
          <p:cNvSpPr/>
          <p:nvPr/>
        </p:nvSpPr>
        <p:spPr bwMode="auto">
          <a:xfrm>
            <a:off x="725488" y="2713038"/>
            <a:ext cx="381000" cy="152400"/>
          </a:xfrm>
          <a:prstGeom prst="rect">
            <a:avLst/>
          </a:prstGeom>
          <a:ln>
            <a:noFill/>
          </a:ln>
          <a:effectLst>
            <a:glow rad="228600">
              <a:schemeClr val="bg1">
                <a:lumMod val="75000"/>
                <a:alpha val="50000"/>
              </a:schemeClr>
            </a:glo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6EE54E5C-329F-4199-BB8C-25DA23D9A1E1}" type="slidenum">
              <a:rPr lang="en-US" altLang="en-US" sz="1400">
                <a:solidFill>
                  <a:schemeClr val="tx1"/>
                </a:solidFill>
              </a:rPr>
              <a:pPr>
                <a:spcBef>
                  <a:spcPct val="0"/>
                </a:spcBef>
                <a:buClrTx/>
                <a:buSzTx/>
                <a:buFontTx/>
                <a:buNone/>
              </a:pPr>
              <a:t>21</a:t>
            </a:fld>
            <a:endParaRPr lang="en-US" altLang="en-US" sz="1400">
              <a:solidFill>
                <a:schemeClr val="tx1"/>
              </a:solidFill>
            </a:endParaRPr>
          </a:p>
        </p:txBody>
      </p:sp>
      <p:sp>
        <p:nvSpPr>
          <p:cNvPr id="53251"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53252"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53253"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53254" name="Group 5"/>
          <p:cNvGrpSpPr>
            <a:grpSpLocks/>
          </p:cNvGrpSpPr>
          <p:nvPr/>
        </p:nvGrpSpPr>
        <p:grpSpPr bwMode="auto">
          <a:xfrm>
            <a:off x="649288" y="1417638"/>
            <a:ext cx="8001000" cy="4572000"/>
            <a:chOff x="228600" y="1600200"/>
            <a:chExt cx="8001000" cy="4572000"/>
          </a:xfrm>
        </p:grpSpPr>
        <p:sp>
          <p:nvSpPr>
            <p:cNvPr id="7" name="TextBox 6"/>
            <p:cNvSpPr txBox="1"/>
            <p:nvPr/>
          </p:nvSpPr>
          <p:spPr>
            <a:xfrm>
              <a:off x="228600" y="1905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8" name="Rectangle 7"/>
            <p:cNvSpPr/>
            <p:nvPr/>
          </p:nvSpPr>
          <p:spPr>
            <a:xfrm>
              <a:off x="304800" y="2590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304800" y="2895600"/>
              <a:ext cx="381000" cy="152400"/>
            </a:xfrm>
            <a:prstGeom prst="rect">
              <a:avLst/>
            </a:prstGeom>
            <a:solidFill>
              <a:schemeClr val="bg1">
                <a:lumMod val="8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1219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1219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2133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21336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124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124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20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18" name="Rectangle 17"/>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2000" y="2514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4800" y="4114800"/>
              <a:ext cx="381000" cy="152400"/>
            </a:xfrm>
            <a:prstGeom prst="rect">
              <a:avLst/>
            </a:prstGeom>
            <a:solidFill>
              <a:srgbClr val="0070C0"/>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4800" y="4419600"/>
              <a:ext cx="381000"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3275" name="TextBox 70"/>
            <p:cNvSpPr txBox="1">
              <a:spLocks noChangeArrowheads="1"/>
            </p:cNvSpPr>
            <p:nvPr/>
          </p:nvSpPr>
          <p:spPr bwMode="auto">
            <a:xfrm>
              <a:off x="228600" y="34290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Female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28" name="Rectangle 27"/>
            <p:cNvSpPr/>
            <p:nvPr/>
          </p:nvSpPr>
          <p:spPr>
            <a:xfrm>
              <a:off x="3124200" y="4114800"/>
              <a:ext cx="381000" cy="152400"/>
            </a:xfrm>
            <a:prstGeom prst="rect">
              <a:avLst/>
            </a:prstGeom>
            <a:solidFill>
              <a:srgbClr val="CCFF99"/>
            </a:solidFill>
            <a:ln>
              <a:solidFill>
                <a:srgbClr val="CC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3600" y="4114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200" y="41148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3600" y="4419600"/>
              <a:ext cx="381000" cy="152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4200" y="44196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200" y="4419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572000" y="4114800"/>
              <a:ext cx="381000"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3283" name="TextBox 78"/>
            <p:cNvSpPr txBox="1">
              <a:spLocks noChangeArrowheads="1"/>
            </p:cNvSpPr>
            <p:nvPr/>
          </p:nvSpPr>
          <p:spPr bwMode="auto">
            <a:xfrm>
              <a:off x="4495800" y="34290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2 Female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36" name="Rectangle 35"/>
            <p:cNvSpPr/>
            <p:nvPr/>
          </p:nvSpPr>
          <p:spPr>
            <a:xfrm>
              <a:off x="6400800" y="41148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400" y="4419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800" y="4419600"/>
              <a:ext cx="381000" cy="1524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2000" y="44196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400" y="41148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400" y="44196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3291" name="TextBox 86"/>
            <p:cNvSpPr txBox="1">
              <a:spLocks noChangeArrowheads="1"/>
            </p:cNvSpPr>
            <p:nvPr/>
          </p:nvSpPr>
          <p:spPr bwMode="auto">
            <a:xfrm>
              <a:off x="2514600" y="50292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Pup</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44" name="Rectangle 43"/>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2590800" y="6019800"/>
              <a:ext cx="381000" cy="152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19600" y="57150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200" y="6019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200" y="57150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19600" y="60198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10200" y="57150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10200" y="60198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7AD9E110-6B8C-421C-8FA9-853AEA6F3AA2}" type="slidenum">
              <a:rPr lang="en-US" altLang="en-US" sz="1400">
                <a:solidFill>
                  <a:schemeClr val="tx1"/>
                </a:solidFill>
              </a:rPr>
              <a:pPr>
                <a:spcBef>
                  <a:spcPct val="0"/>
                </a:spcBef>
                <a:buClrTx/>
                <a:buSzTx/>
                <a:buFontTx/>
                <a:buNone/>
              </a:pPr>
              <a:t>22</a:t>
            </a:fld>
            <a:endParaRPr lang="en-US" altLang="en-US" sz="1400">
              <a:solidFill>
                <a:schemeClr val="tx1"/>
              </a:solidFill>
            </a:endParaRPr>
          </a:p>
        </p:txBody>
      </p:sp>
      <p:sp>
        <p:nvSpPr>
          <p:cNvPr id="55299"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55300"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55301"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55302" name="Group 5"/>
          <p:cNvGrpSpPr>
            <a:grpSpLocks/>
          </p:cNvGrpSpPr>
          <p:nvPr/>
        </p:nvGrpSpPr>
        <p:grpSpPr bwMode="auto">
          <a:xfrm>
            <a:off x="649288" y="1417638"/>
            <a:ext cx="8001000" cy="4572000"/>
            <a:chOff x="228600" y="1600200"/>
            <a:chExt cx="8001000" cy="4572000"/>
          </a:xfrm>
        </p:grpSpPr>
        <p:sp>
          <p:nvSpPr>
            <p:cNvPr id="7" name="TextBox 6"/>
            <p:cNvSpPr txBox="1"/>
            <p:nvPr/>
          </p:nvSpPr>
          <p:spPr>
            <a:xfrm>
              <a:off x="228600" y="1905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8" name="Rectangle 7"/>
            <p:cNvSpPr/>
            <p:nvPr/>
          </p:nvSpPr>
          <p:spPr>
            <a:xfrm>
              <a:off x="304800" y="2590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304800" y="2895600"/>
              <a:ext cx="381000" cy="152400"/>
            </a:xfrm>
            <a:prstGeom prst="rect">
              <a:avLst/>
            </a:prstGeom>
            <a:solidFill>
              <a:schemeClr val="bg1">
                <a:lumMod val="8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1219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1219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2133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21336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124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124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20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18" name="Rectangle 17"/>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2000" y="2514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4800" y="4114800"/>
              <a:ext cx="381000" cy="152400"/>
            </a:xfrm>
            <a:prstGeom prst="rect">
              <a:avLst/>
            </a:prstGeom>
            <a:solidFill>
              <a:srgbClr val="0070C0"/>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4800" y="4419600"/>
              <a:ext cx="381000" cy="152400"/>
            </a:xfrm>
            <a:prstGeom prst="rect">
              <a:avLst/>
            </a:prstGeom>
            <a:solidFill>
              <a:srgbClr val="FFFF00"/>
            </a:solidFill>
            <a:ln>
              <a:solidFill>
                <a:srgbClr val="FFFF00"/>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1 Female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28" name="Rectangle 27"/>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572000" y="4114800"/>
              <a:ext cx="381000" cy="152400"/>
            </a:xfrm>
            <a:prstGeom prst="rect">
              <a:avLst/>
            </a:prstGeom>
            <a:solidFill>
              <a:srgbClr val="FFFF00"/>
            </a:solidFill>
            <a:ln>
              <a:solidFill>
                <a:srgbClr val="FFFF00"/>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Female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36" name="Rectangle 35"/>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2000" y="44196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TextBox 42"/>
            <p:cNvSpPr txBox="1"/>
            <p:nvPr/>
          </p:nvSpPr>
          <p:spPr>
            <a:xfrm>
              <a:off x="2514600" y="50292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44" name="Rectangle 43"/>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2590800" y="6019800"/>
              <a:ext cx="381000" cy="152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196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2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196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10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102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FB9B37C9-0218-43C2-8B60-D57D3D5187B3}" type="slidenum">
              <a:rPr lang="en-US" altLang="en-US" sz="1400">
                <a:solidFill>
                  <a:schemeClr val="tx1"/>
                </a:solidFill>
              </a:rPr>
              <a:pPr>
                <a:spcBef>
                  <a:spcPct val="0"/>
                </a:spcBef>
                <a:buClrTx/>
                <a:buSzTx/>
                <a:buFontTx/>
                <a:buNone/>
              </a:pPr>
              <a:t>23</a:t>
            </a:fld>
            <a:endParaRPr lang="en-US" altLang="en-US" sz="1400">
              <a:solidFill>
                <a:schemeClr val="tx1"/>
              </a:solidFill>
            </a:endParaRPr>
          </a:p>
        </p:txBody>
      </p:sp>
      <p:sp>
        <p:nvSpPr>
          <p:cNvPr id="57347"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57348"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57349"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57350" name="Group 5"/>
          <p:cNvGrpSpPr>
            <a:grpSpLocks/>
          </p:cNvGrpSpPr>
          <p:nvPr/>
        </p:nvGrpSpPr>
        <p:grpSpPr bwMode="auto">
          <a:xfrm>
            <a:off x="649288" y="1417638"/>
            <a:ext cx="8001000" cy="4572000"/>
            <a:chOff x="228600" y="1600200"/>
            <a:chExt cx="8001000" cy="4572000"/>
          </a:xfrm>
        </p:grpSpPr>
        <p:sp>
          <p:nvSpPr>
            <p:cNvPr id="7" name="TextBox 6"/>
            <p:cNvSpPr txBox="1"/>
            <p:nvPr/>
          </p:nvSpPr>
          <p:spPr>
            <a:xfrm>
              <a:off x="228600" y="1905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8" name="Rectangle 7"/>
            <p:cNvSpPr/>
            <p:nvPr/>
          </p:nvSpPr>
          <p:spPr>
            <a:xfrm>
              <a:off x="304800" y="2590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304800" y="2895600"/>
              <a:ext cx="381000" cy="152400"/>
            </a:xfrm>
            <a:prstGeom prst="rect">
              <a:avLst/>
            </a:prstGeom>
            <a:solidFill>
              <a:schemeClr val="bg1">
                <a:lumMod val="8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1219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1219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2133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21336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124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124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20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18" name="Rectangle 17"/>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2000" y="2514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4800" y="4114800"/>
              <a:ext cx="381000" cy="152400"/>
            </a:xfrm>
            <a:prstGeom prst="rect">
              <a:avLst/>
            </a:prstGeom>
            <a:solidFill>
              <a:srgbClr val="0070C0"/>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4800" y="4419600"/>
              <a:ext cx="381000" cy="152400"/>
            </a:xfrm>
            <a:prstGeom prst="rect">
              <a:avLst/>
            </a:prstGeom>
            <a:solidFill>
              <a:srgbClr val="FFFF00"/>
            </a:solidFill>
            <a:ln>
              <a:solidFill>
                <a:srgbClr val="FFFF00"/>
              </a:solidFill>
            </a:ln>
            <a:effectLst>
              <a:glow rad="228600">
                <a:srgbClr val="FFFF00">
                  <a:alpha val="40000"/>
                </a:srgb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1 Female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28" name="Rectangle 27"/>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Female</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36" name="Rectangle 35"/>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2000" y="44196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TextBox 42"/>
            <p:cNvSpPr txBox="1"/>
            <p:nvPr/>
          </p:nvSpPr>
          <p:spPr>
            <a:xfrm>
              <a:off x="2514600" y="50292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latin typeface="+mn-lt"/>
                  <a:ea typeface="ＭＳ Ｐゴシック" panose="020B0600070205080204" pitchFamily="34" charset="-128"/>
                </a:rPr>
                <a:t>Hg3.7	</a:t>
              </a:r>
              <a:r>
                <a:rPr lang="en-US" sz="1200" dirty="0">
                  <a:solidFill>
                    <a:schemeClr val="bg1">
                      <a:lumMod val="85000"/>
                    </a:schemeClr>
                  </a:solidFill>
                  <a:latin typeface="+mn-lt"/>
                  <a:ea typeface="ＭＳ Ｐゴシック" panose="020B0600070205080204" pitchFamily="34" charset="-128"/>
                </a:rPr>
                <a:t>M2B	Pv29	SPGv11</a:t>
              </a:r>
            </a:p>
          </p:txBody>
        </p:sp>
        <p:sp>
          <p:nvSpPr>
            <p:cNvPr id="44" name="Rectangle 43"/>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2590800" y="6019800"/>
              <a:ext cx="381000" cy="152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196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2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196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10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102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4" name="Rectangle 53"/>
          <p:cNvSpPr/>
          <p:nvPr/>
        </p:nvSpPr>
        <p:spPr bwMode="auto">
          <a:xfrm>
            <a:off x="4992688" y="3932238"/>
            <a:ext cx="381000" cy="152400"/>
          </a:xfrm>
          <a:prstGeom prst="rect">
            <a:avLst/>
          </a:prstGeom>
          <a:solidFill>
            <a:srgbClr val="FFFF00"/>
          </a:solidFill>
          <a:ln>
            <a:solidFill>
              <a:srgbClr val="FFFF00"/>
            </a:solidFill>
          </a:ln>
          <a:effectLst>
            <a:glow rad="228600">
              <a:srgbClr val="FFFF00">
                <a:alpha val="40000"/>
              </a:srgb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966CB7D5-D3C7-427B-8FC1-7A720798AF3B}" type="slidenum">
              <a:rPr lang="en-US" altLang="en-US" sz="1400">
                <a:solidFill>
                  <a:schemeClr val="tx1"/>
                </a:solidFill>
              </a:rPr>
              <a:pPr>
                <a:spcBef>
                  <a:spcPct val="0"/>
                </a:spcBef>
                <a:buClrTx/>
                <a:buSzTx/>
                <a:buFontTx/>
                <a:buNone/>
              </a:pPr>
              <a:t>24</a:t>
            </a:fld>
            <a:endParaRPr lang="en-US" altLang="en-US" sz="1400">
              <a:solidFill>
                <a:schemeClr val="tx1"/>
              </a:solidFill>
            </a:endParaRPr>
          </a:p>
        </p:txBody>
      </p:sp>
      <p:sp>
        <p:nvSpPr>
          <p:cNvPr id="59395"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59396"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59397"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59398" name="Group 5"/>
          <p:cNvGrpSpPr>
            <a:grpSpLocks/>
          </p:cNvGrpSpPr>
          <p:nvPr/>
        </p:nvGrpSpPr>
        <p:grpSpPr bwMode="auto">
          <a:xfrm>
            <a:off x="649288" y="1417638"/>
            <a:ext cx="8001000" cy="4572000"/>
            <a:chOff x="228600" y="1600200"/>
            <a:chExt cx="8001000" cy="4572000"/>
          </a:xfrm>
        </p:grpSpPr>
        <p:sp>
          <p:nvSpPr>
            <p:cNvPr id="7" name="TextBox 6"/>
            <p:cNvSpPr txBox="1"/>
            <p:nvPr/>
          </p:nvSpPr>
          <p:spPr>
            <a:xfrm>
              <a:off x="228600" y="1905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8" name="Rectangle 7"/>
            <p:cNvSpPr/>
            <p:nvPr/>
          </p:nvSpPr>
          <p:spPr>
            <a:xfrm>
              <a:off x="304800" y="2590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304800" y="2895600"/>
              <a:ext cx="381000" cy="152400"/>
            </a:xfrm>
            <a:prstGeom prst="rect">
              <a:avLst/>
            </a:prstGeom>
            <a:solidFill>
              <a:schemeClr val="bg1">
                <a:lumMod val="8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1219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1219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2133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21336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124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124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20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18" name="Rectangle 17"/>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2000" y="2514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4800" y="44196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a:t>
              </a:r>
              <a:r>
                <a:rPr lang="en-US" sz="1200" dirty="0">
                  <a:latin typeface="+mn-lt"/>
                  <a:ea typeface="ＭＳ Ｐゴシック" panose="020B0600070205080204" pitchFamily="34" charset="-128"/>
                </a:rPr>
                <a:t>	M2B</a:t>
              </a:r>
              <a:r>
                <a:rPr lang="en-US" sz="1200" dirty="0">
                  <a:solidFill>
                    <a:schemeClr val="bg1">
                      <a:lumMod val="85000"/>
                    </a:schemeClr>
                  </a:solidFill>
                  <a:latin typeface="+mn-lt"/>
                  <a:ea typeface="ＭＳ Ｐゴシック" panose="020B0600070205080204" pitchFamily="34" charset="-128"/>
                </a:rPr>
                <a:t>	Pv29	SPGv11</a:t>
              </a:r>
            </a:p>
          </p:txBody>
        </p:sp>
        <p:sp>
          <p:nvSpPr>
            <p:cNvPr id="28" name="Rectangle 27"/>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572000" y="4114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Female</a:t>
              </a:r>
            </a:p>
            <a:p>
              <a:pPr eaLnBrk="1" fontAlgn="auto" hangingPunct="1">
                <a:spcBef>
                  <a:spcPts val="0"/>
                </a:spcBef>
                <a:spcAft>
                  <a:spcPts val="0"/>
                </a:spcAft>
                <a:defRPr/>
              </a:pPr>
              <a:r>
                <a:rPr lang="en-US" sz="1200" dirty="0">
                  <a:latin typeface="+mn-lt"/>
                  <a:ea typeface="ＭＳ Ｐゴシック" panose="020B0600070205080204" pitchFamily="34" charset="-128"/>
                </a:rPr>
                <a:t>Hg3.7	M2B</a:t>
              </a:r>
              <a:r>
                <a:rPr lang="en-US" sz="1200" dirty="0">
                  <a:solidFill>
                    <a:schemeClr val="bg1">
                      <a:lumMod val="85000"/>
                    </a:schemeClr>
                  </a:solidFill>
                  <a:latin typeface="+mn-lt"/>
                  <a:ea typeface="ＭＳ Ｐゴシック" panose="020B0600070205080204" pitchFamily="34" charset="-128"/>
                </a:rPr>
                <a:t>	Pv29	SPGv11</a:t>
              </a:r>
            </a:p>
          </p:txBody>
        </p:sp>
        <p:sp>
          <p:nvSpPr>
            <p:cNvPr id="36" name="Rectangle 35"/>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TextBox 42"/>
            <p:cNvSpPr txBox="1"/>
            <p:nvPr/>
          </p:nvSpPr>
          <p:spPr>
            <a:xfrm>
              <a:off x="2514600" y="50292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a:t>
              </a:r>
              <a:r>
                <a:rPr lang="en-US" sz="1200" dirty="0">
                  <a:latin typeface="+mn-lt"/>
                  <a:ea typeface="ＭＳ Ｐゴシック" panose="020B0600070205080204" pitchFamily="34" charset="-128"/>
                </a:rPr>
                <a:t>	M2B</a:t>
              </a:r>
              <a:r>
                <a:rPr lang="en-US" sz="1200" dirty="0">
                  <a:solidFill>
                    <a:schemeClr val="bg1">
                      <a:lumMod val="85000"/>
                    </a:schemeClr>
                  </a:solidFill>
                  <a:latin typeface="+mn-lt"/>
                  <a:ea typeface="ＭＳ Ｐゴシック" panose="020B0600070205080204" pitchFamily="34" charset="-128"/>
                </a:rPr>
                <a:t>	Pv29	SPGv11</a:t>
              </a:r>
            </a:p>
          </p:txBody>
        </p:sp>
        <p:sp>
          <p:nvSpPr>
            <p:cNvPr id="44" name="Rectangle 43"/>
            <p:cNvSpPr/>
            <p:nvPr/>
          </p:nvSpPr>
          <p:spPr>
            <a:xfrm>
              <a:off x="25908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25908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196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2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196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10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102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3505200" y="6019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ectangle 54"/>
            <p:cNvSpPr/>
            <p:nvPr/>
          </p:nvSpPr>
          <p:spPr>
            <a:xfrm>
              <a:off x="3505200" y="57150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ectangle 55"/>
            <p:cNvSpPr/>
            <p:nvPr/>
          </p:nvSpPr>
          <p:spPr>
            <a:xfrm>
              <a:off x="1219200" y="41148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7" name="Rectangle 56"/>
            <p:cNvSpPr/>
            <p:nvPr/>
          </p:nvSpPr>
          <p:spPr>
            <a:xfrm>
              <a:off x="1219200" y="4419600"/>
              <a:ext cx="381000" cy="152400"/>
            </a:xfrm>
            <a:prstGeom prst="rect">
              <a:avLst/>
            </a:prstGeom>
            <a:solidFill>
              <a:srgbClr val="0570E5"/>
            </a:solidFill>
            <a:ln>
              <a:solidFill>
                <a:srgbClr val="0570E5"/>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8" name="Rectangle 57"/>
            <p:cNvSpPr/>
            <p:nvPr/>
          </p:nvSpPr>
          <p:spPr>
            <a:xfrm>
              <a:off x="5486400" y="4419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9" name="Rectangle 58"/>
            <p:cNvSpPr/>
            <p:nvPr/>
          </p:nvSpPr>
          <p:spPr>
            <a:xfrm>
              <a:off x="5486400" y="4114800"/>
              <a:ext cx="381000" cy="152400"/>
            </a:xfrm>
            <a:prstGeom prst="rect">
              <a:avLst/>
            </a:prstGeom>
            <a:solidFill>
              <a:srgbClr val="FB9BD9"/>
            </a:solidFill>
            <a:ln>
              <a:solidFill>
                <a:srgbClr val="FB9BD9"/>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AE442065-B9AD-4F18-A5E1-C890ED64C5D5}" type="slidenum">
              <a:rPr lang="en-US" altLang="en-US" sz="1400">
                <a:solidFill>
                  <a:schemeClr val="tx1"/>
                </a:solidFill>
              </a:rPr>
              <a:pPr>
                <a:spcBef>
                  <a:spcPct val="0"/>
                </a:spcBef>
                <a:buClrTx/>
                <a:buSzTx/>
                <a:buFontTx/>
                <a:buNone/>
              </a:pPr>
              <a:t>25</a:t>
            </a:fld>
            <a:endParaRPr lang="en-US" altLang="en-US" sz="1400">
              <a:solidFill>
                <a:schemeClr val="tx1"/>
              </a:solidFill>
            </a:endParaRPr>
          </a:p>
        </p:txBody>
      </p:sp>
      <p:sp>
        <p:nvSpPr>
          <p:cNvPr id="61443"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61444"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61445"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61446" name="Group 5"/>
          <p:cNvGrpSpPr>
            <a:grpSpLocks/>
          </p:cNvGrpSpPr>
          <p:nvPr/>
        </p:nvGrpSpPr>
        <p:grpSpPr bwMode="auto">
          <a:xfrm>
            <a:off x="649288" y="1417638"/>
            <a:ext cx="8001000" cy="4572000"/>
            <a:chOff x="228600" y="1600200"/>
            <a:chExt cx="8001000" cy="4572000"/>
          </a:xfrm>
        </p:grpSpPr>
        <p:sp>
          <p:nvSpPr>
            <p:cNvPr id="7" name="TextBox 6"/>
            <p:cNvSpPr txBox="1"/>
            <p:nvPr/>
          </p:nvSpPr>
          <p:spPr>
            <a:xfrm>
              <a:off x="228600" y="1905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8" name="Rectangle 7"/>
            <p:cNvSpPr/>
            <p:nvPr/>
          </p:nvSpPr>
          <p:spPr>
            <a:xfrm>
              <a:off x="304800" y="2590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304800" y="2895600"/>
              <a:ext cx="381000" cy="152400"/>
            </a:xfrm>
            <a:prstGeom prst="rect">
              <a:avLst/>
            </a:prstGeom>
            <a:solidFill>
              <a:schemeClr val="bg1">
                <a:lumMod val="8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1219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1219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2133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21336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124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124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20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18" name="Rectangle 17"/>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2000" y="2514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4800" y="44196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a:t>
              </a:r>
              <a:r>
                <a:rPr lang="en-US" sz="1200" dirty="0">
                  <a:latin typeface="+mn-lt"/>
                  <a:ea typeface="ＭＳ Ｐゴシック" panose="020B0600070205080204" pitchFamily="34" charset="-128"/>
                </a:rPr>
                <a:t>	M2B</a:t>
              </a:r>
              <a:r>
                <a:rPr lang="en-US" sz="1200" dirty="0">
                  <a:solidFill>
                    <a:schemeClr val="bg1">
                      <a:lumMod val="85000"/>
                    </a:schemeClr>
                  </a:solidFill>
                  <a:latin typeface="+mn-lt"/>
                  <a:ea typeface="ＭＳ Ｐゴシック" panose="020B0600070205080204" pitchFamily="34" charset="-128"/>
                </a:rPr>
                <a:t>	Pv29	SPGv11</a:t>
              </a:r>
            </a:p>
          </p:txBody>
        </p:sp>
        <p:sp>
          <p:nvSpPr>
            <p:cNvPr id="28" name="Rectangle 27"/>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572000" y="4114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Female</a:t>
              </a:r>
            </a:p>
            <a:p>
              <a:pPr eaLnBrk="1" fontAlgn="auto" hangingPunct="1">
                <a:spcBef>
                  <a:spcPts val="0"/>
                </a:spcBef>
                <a:spcAft>
                  <a:spcPts val="0"/>
                </a:spcAft>
                <a:defRPr/>
              </a:pPr>
              <a:r>
                <a:rPr lang="en-US" sz="1200" dirty="0">
                  <a:latin typeface="+mn-lt"/>
                  <a:ea typeface="ＭＳ Ｐゴシック" panose="020B0600070205080204" pitchFamily="34" charset="-128"/>
                </a:rPr>
                <a:t>Hg3.7	M2B</a:t>
              </a:r>
              <a:r>
                <a:rPr lang="en-US" sz="1200" dirty="0">
                  <a:solidFill>
                    <a:schemeClr val="bg1">
                      <a:lumMod val="85000"/>
                    </a:schemeClr>
                  </a:solidFill>
                  <a:latin typeface="+mn-lt"/>
                  <a:ea typeface="ＭＳ Ｐゴシック" panose="020B0600070205080204" pitchFamily="34" charset="-128"/>
                </a:rPr>
                <a:t>	Pv29	SPGv11</a:t>
              </a:r>
            </a:p>
          </p:txBody>
        </p:sp>
        <p:sp>
          <p:nvSpPr>
            <p:cNvPr id="36" name="Rectangle 35"/>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TextBox 42"/>
            <p:cNvSpPr txBox="1"/>
            <p:nvPr/>
          </p:nvSpPr>
          <p:spPr>
            <a:xfrm>
              <a:off x="2514600" y="50292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a:t>
              </a:r>
              <a:r>
                <a:rPr lang="en-US" sz="1200" dirty="0">
                  <a:latin typeface="+mn-lt"/>
                  <a:ea typeface="ＭＳ Ｐゴシック" panose="020B0600070205080204" pitchFamily="34" charset="-128"/>
                </a:rPr>
                <a:t>	M2B</a:t>
              </a:r>
              <a:r>
                <a:rPr lang="en-US" sz="1200" dirty="0">
                  <a:solidFill>
                    <a:schemeClr val="bg1">
                      <a:lumMod val="85000"/>
                    </a:schemeClr>
                  </a:solidFill>
                  <a:latin typeface="+mn-lt"/>
                  <a:ea typeface="ＭＳ Ｐゴシック" panose="020B0600070205080204" pitchFamily="34" charset="-128"/>
                </a:rPr>
                <a:t>	Pv29	SPGv11</a:t>
              </a:r>
            </a:p>
          </p:txBody>
        </p:sp>
        <p:sp>
          <p:nvSpPr>
            <p:cNvPr id="44" name="Rectangle 43"/>
            <p:cNvSpPr/>
            <p:nvPr/>
          </p:nvSpPr>
          <p:spPr>
            <a:xfrm>
              <a:off x="25908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25908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196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2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196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10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102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3505200" y="6019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ectangle 54"/>
            <p:cNvSpPr/>
            <p:nvPr/>
          </p:nvSpPr>
          <p:spPr>
            <a:xfrm>
              <a:off x="3505200" y="57150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ectangle 55"/>
            <p:cNvSpPr/>
            <p:nvPr/>
          </p:nvSpPr>
          <p:spPr>
            <a:xfrm>
              <a:off x="1219200" y="41148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7" name="Rectangle 56"/>
            <p:cNvSpPr/>
            <p:nvPr/>
          </p:nvSpPr>
          <p:spPr>
            <a:xfrm>
              <a:off x="1219200" y="4419600"/>
              <a:ext cx="381000" cy="152400"/>
            </a:xfrm>
            <a:prstGeom prst="rect">
              <a:avLst/>
            </a:prstGeom>
            <a:solidFill>
              <a:srgbClr val="0570E5"/>
            </a:solidFill>
            <a:ln>
              <a:solidFill>
                <a:srgbClr val="0570E5"/>
              </a:solidFill>
            </a:ln>
            <a:effectLst>
              <a:glow rad="228600">
                <a:srgbClr val="0070C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8" name="Rectangle 57"/>
            <p:cNvSpPr/>
            <p:nvPr/>
          </p:nvSpPr>
          <p:spPr>
            <a:xfrm>
              <a:off x="5486400" y="4419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9" name="Rectangle 58"/>
            <p:cNvSpPr/>
            <p:nvPr/>
          </p:nvSpPr>
          <p:spPr>
            <a:xfrm>
              <a:off x="5486400" y="4114800"/>
              <a:ext cx="381000" cy="152400"/>
            </a:xfrm>
            <a:prstGeom prst="rect">
              <a:avLst/>
            </a:prstGeom>
            <a:solidFill>
              <a:srgbClr val="FB9BD9"/>
            </a:solidFill>
            <a:ln>
              <a:solidFill>
                <a:srgbClr val="FB9BD9"/>
              </a:solidFill>
            </a:ln>
            <a:effectLst>
              <a:glow rad="228600">
                <a:srgbClr val="FF99FF">
                  <a:alpha val="5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0E07595D-3219-43C5-99B5-32A917FBEE51}" type="slidenum">
              <a:rPr lang="en-US" altLang="en-US" sz="1400">
                <a:solidFill>
                  <a:schemeClr val="tx1"/>
                </a:solidFill>
              </a:rPr>
              <a:pPr>
                <a:spcBef>
                  <a:spcPct val="0"/>
                </a:spcBef>
                <a:buClrTx/>
                <a:buSzTx/>
                <a:buFontTx/>
                <a:buNone/>
              </a:pPr>
              <a:t>26</a:t>
            </a:fld>
            <a:endParaRPr lang="en-US" altLang="en-US" sz="1400">
              <a:solidFill>
                <a:schemeClr val="tx1"/>
              </a:solidFill>
            </a:endParaRPr>
          </a:p>
        </p:txBody>
      </p:sp>
      <p:sp>
        <p:nvSpPr>
          <p:cNvPr id="63491"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63492"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63493"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63494" name="Group 5"/>
          <p:cNvGrpSpPr>
            <a:grpSpLocks/>
          </p:cNvGrpSpPr>
          <p:nvPr/>
        </p:nvGrpSpPr>
        <p:grpSpPr bwMode="auto">
          <a:xfrm>
            <a:off x="649288" y="1417638"/>
            <a:ext cx="8001000" cy="4572000"/>
            <a:chOff x="228600" y="1600200"/>
            <a:chExt cx="8001000" cy="4572000"/>
          </a:xfrm>
        </p:grpSpPr>
        <p:sp>
          <p:nvSpPr>
            <p:cNvPr id="7" name="TextBox 6"/>
            <p:cNvSpPr txBox="1"/>
            <p:nvPr/>
          </p:nvSpPr>
          <p:spPr>
            <a:xfrm>
              <a:off x="228600" y="1905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8" name="Rectangle 7"/>
            <p:cNvSpPr/>
            <p:nvPr/>
          </p:nvSpPr>
          <p:spPr>
            <a:xfrm>
              <a:off x="304800" y="2590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304800" y="2895600"/>
              <a:ext cx="381000" cy="152400"/>
            </a:xfrm>
            <a:prstGeom prst="rect">
              <a:avLst/>
            </a:prstGeom>
            <a:solidFill>
              <a:schemeClr val="bg1">
                <a:lumMod val="8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1219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1219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2133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21336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124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124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20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18" name="Rectangle 17"/>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2000" y="2514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48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a:t>
              </a:r>
              <a:r>
                <a:rPr lang="en-US" sz="1200" dirty="0">
                  <a:latin typeface="+mn-lt"/>
                  <a:ea typeface="ＭＳ Ｐゴシック" panose="020B0600070205080204" pitchFamily="34" charset="-128"/>
                </a:rPr>
                <a:t>	Pv29	</a:t>
              </a:r>
              <a:r>
                <a:rPr lang="en-US" sz="1200" dirty="0">
                  <a:solidFill>
                    <a:schemeClr val="bg1">
                      <a:lumMod val="85000"/>
                    </a:schemeClr>
                  </a:solidFill>
                  <a:latin typeface="+mn-lt"/>
                  <a:ea typeface="ＭＳ Ｐゴシック" panose="020B0600070205080204" pitchFamily="34" charset="-128"/>
                </a:rPr>
                <a:t>SPGv11</a:t>
              </a:r>
            </a:p>
          </p:txBody>
        </p:sp>
        <p:sp>
          <p:nvSpPr>
            <p:cNvPr id="28" name="Rectangle 27"/>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3600" y="4114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3600" y="4419600"/>
              <a:ext cx="381000" cy="152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572000" y="4114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a:t>
              </a:r>
              <a:r>
                <a:rPr lang="en-US" sz="1200" dirty="0">
                  <a:latin typeface="+mn-lt"/>
                  <a:ea typeface="ＭＳ Ｐゴシック" panose="020B0600070205080204" pitchFamily="34" charset="-128"/>
                </a:rPr>
                <a:t>	Pv29	</a:t>
              </a:r>
              <a:r>
                <a:rPr lang="en-US" sz="1200" dirty="0">
                  <a:solidFill>
                    <a:schemeClr val="bg1">
                      <a:lumMod val="85000"/>
                    </a:schemeClr>
                  </a:solidFill>
                  <a:latin typeface="+mn-lt"/>
                  <a:ea typeface="ＭＳ Ｐゴシック" panose="020B0600070205080204" pitchFamily="34" charset="-128"/>
                </a:rPr>
                <a:t>SPGv11</a:t>
              </a:r>
            </a:p>
          </p:txBody>
        </p:sp>
        <p:sp>
          <p:nvSpPr>
            <p:cNvPr id="36" name="Rectangle 35"/>
            <p:cNvSpPr/>
            <p:nvPr/>
          </p:nvSpPr>
          <p:spPr>
            <a:xfrm>
              <a:off x="6400800" y="41148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800" y="4419600"/>
              <a:ext cx="381000" cy="1524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TextBox 42"/>
            <p:cNvSpPr txBox="1"/>
            <p:nvPr/>
          </p:nvSpPr>
          <p:spPr>
            <a:xfrm>
              <a:off x="2514600" y="50292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a:t>
              </a:r>
              <a:r>
                <a:rPr lang="en-US" sz="1200" dirty="0">
                  <a:latin typeface="+mn-lt"/>
                  <a:ea typeface="ＭＳ Ｐゴシック" panose="020B0600070205080204" pitchFamily="34" charset="-128"/>
                </a:rPr>
                <a:t>	Pv29	</a:t>
              </a:r>
              <a:r>
                <a:rPr lang="en-US" sz="1200" dirty="0">
                  <a:solidFill>
                    <a:schemeClr val="bg1">
                      <a:lumMod val="85000"/>
                    </a:schemeClr>
                  </a:solidFill>
                  <a:latin typeface="+mn-lt"/>
                  <a:ea typeface="ＭＳ Ｐゴシック" panose="020B0600070205080204" pitchFamily="34" charset="-128"/>
                </a:rPr>
                <a:t>SPGv11</a:t>
              </a:r>
            </a:p>
          </p:txBody>
        </p:sp>
        <p:sp>
          <p:nvSpPr>
            <p:cNvPr id="44" name="Rectangle 43"/>
            <p:cNvSpPr/>
            <p:nvPr/>
          </p:nvSpPr>
          <p:spPr>
            <a:xfrm>
              <a:off x="25908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25908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19600" y="57150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2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19600" y="60198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10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102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C3738DC1-502B-4041-B81C-1CE81794FD10}" type="slidenum">
              <a:rPr lang="en-US" altLang="en-US" sz="1400">
                <a:solidFill>
                  <a:schemeClr val="tx1"/>
                </a:solidFill>
              </a:rPr>
              <a:pPr>
                <a:spcBef>
                  <a:spcPct val="0"/>
                </a:spcBef>
                <a:buClrTx/>
                <a:buSzTx/>
                <a:buFontTx/>
                <a:buNone/>
              </a:pPr>
              <a:t>27</a:t>
            </a:fld>
            <a:endParaRPr lang="en-US" altLang="en-US" sz="1400">
              <a:solidFill>
                <a:schemeClr val="tx1"/>
              </a:solidFill>
            </a:endParaRPr>
          </a:p>
        </p:txBody>
      </p:sp>
      <p:sp>
        <p:nvSpPr>
          <p:cNvPr id="65539"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65540"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65541"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65542" name="Group 5"/>
          <p:cNvGrpSpPr>
            <a:grpSpLocks/>
          </p:cNvGrpSpPr>
          <p:nvPr/>
        </p:nvGrpSpPr>
        <p:grpSpPr bwMode="auto">
          <a:xfrm>
            <a:off x="639763" y="1417638"/>
            <a:ext cx="8001000" cy="4572000"/>
            <a:chOff x="228600" y="1600200"/>
            <a:chExt cx="8001000" cy="4572000"/>
          </a:xfrm>
        </p:grpSpPr>
        <p:sp>
          <p:nvSpPr>
            <p:cNvPr id="7" name="TextBox 6"/>
            <p:cNvSpPr txBox="1"/>
            <p:nvPr/>
          </p:nvSpPr>
          <p:spPr>
            <a:xfrm>
              <a:off x="228600" y="1905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8" name="Rectangle 7"/>
            <p:cNvSpPr/>
            <p:nvPr/>
          </p:nvSpPr>
          <p:spPr>
            <a:xfrm>
              <a:off x="304800" y="2590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304800" y="2895600"/>
              <a:ext cx="381000" cy="152400"/>
            </a:xfrm>
            <a:prstGeom prst="rect">
              <a:avLst/>
            </a:prstGeom>
            <a:solidFill>
              <a:schemeClr val="bg1">
                <a:lumMod val="8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1219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1219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2133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21336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124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124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20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18" name="Rectangle 17"/>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2000" y="2514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48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7" name="TextBox 26"/>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a:t>
              </a:r>
              <a:r>
                <a:rPr lang="en-US" sz="1200" dirty="0">
                  <a:latin typeface="+mn-lt"/>
                  <a:ea typeface="ＭＳ Ｐゴシック" panose="020B0600070205080204" pitchFamily="34" charset="-128"/>
                </a:rPr>
                <a:t>	Pv29	</a:t>
              </a:r>
              <a:r>
                <a:rPr lang="en-US" sz="1200" dirty="0">
                  <a:solidFill>
                    <a:schemeClr val="bg1">
                      <a:lumMod val="85000"/>
                    </a:schemeClr>
                  </a:solidFill>
                  <a:latin typeface="+mn-lt"/>
                  <a:ea typeface="ＭＳ Ｐゴシック" panose="020B0600070205080204" pitchFamily="34" charset="-128"/>
                </a:rPr>
                <a:t>SPGv11</a:t>
              </a:r>
            </a:p>
          </p:txBody>
        </p:sp>
        <p:sp>
          <p:nvSpPr>
            <p:cNvPr id="28" name="Rectangle 27"/>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3600" y="4114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3600" y="4419600"/>
              <a:ext cx="381000" cy="152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572000" y="4114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a:t>
              </a:r>
              <a:r>
                <a:rPr lang="en-US" sz="1200" dirty="0">
                  <a:latin typeface="+mn-lt"/>
                  <a:ea typeface="ＭＳ Ｐゴシック" panose="020B0600070205080204" pitchFamily="34" charset="-128"/>
                </a:rPr>
                <a:t>	Pv29	</a:t>
              </a:r>
              <a:r>
                <a:rPr lang="en-US" sz="1200" dirty="0">
                  <a:solidFill>
                    <a:schemeClr val="bg1">
                      <a:lumMod val="85000"/>
                    </a:schemeClr>
                  </a:solidFill>
                  <a:latin typeface="+mn-lt"/>
                  <a:ea typeface="ＭＳ Ｐゴシック" panose="020B0600070205080204" pitchFamily="34" charset="-128"/>
                </a:rPr>
                <a:t>SPGv11</a:t>
              </a:r>
            </a:p>
          </p:txBody>
        </p:sp>
        <p:sp>
          <p:nvSpPr>
            <p:cNvPr id="36" name="Rectangle 35"/>
            <p:cNvSpPr/>
            <p:nvPr/>
          </p:nvSpPr>
          <p:spPr>
            <a:xfrm>
              <a:off x="6400800" y="4114800"/>
              <a:ext cx="381000" cy="152400"/>
            </a:xfrm>
            <a:prstGeom prst="rect">
              <a:avLst/>
            </a:prstGeom>
            <a:solidFill>
              <a:schemeClr val="tx1"/>
            </a:solidFill>
            <a:ln>
              <a:solidFill>
                <a:schemeClr val="tx1"/>
              </a:solidFill>
            </a:ln>
            <a:effectLst>
              <a:glow rad="228600">
                <a:schemeClr val="tx1">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800" y="4419600"/>
              <a:ext cx="381000" cy="1524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4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TextBox 42"/>
            <p:cNvSpPr txBox="1"/>
            <p:nvPr/>
          </p:nvSpPr>
          <p:spPr>
            <a:xfrm>
              <a:off x="2514600" y="50292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a:t>
              </a:r>
              <a:r>
                <a:rPr lang="en-US" sz="1200" dirty="0">
                  <a:latin typeface="+mn-lt"/>
                  <a:ea typeface="ＭＳ Ｐゴシック" panose="020B0600070205080204" pitchFamily="34" charset="-128"/>
                </a:rPr>
                <a:t>	Pv29	</a:t>
              </a:r>
              <a:r>
                <a:rPr lang="en-US" sz="1200" dirty="0">
                  <a:solidFill>
                    <a:schemeClr val="bg1">
                      <a:lumMod val="85000"/>
                    </a:schemeClr>
                  </a:solidFill>
                  <a:latin typeface="+mn-lt"/>
                  <a:ea typeface="ＭＳ Ｐゴシック" panose="020B0600070205080204" pitchFamily="34" charset="-128"/>
                </a:rPr>
                <a:t>SPGv11</a:t>
              </a:r>
            </a:p>
          </p:txBody>
        </p:sp>
        <p:sp>
          <p:nvSpPr>
            <p:cNvPr id="44" name="Rectangle 43"/>
            <p:cNvSpPr/>
            <p:nvPr/>
          </p:nvSpPr>
          <p:spPr>
            <a:xfrm>
              <a:off x="25908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25908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19600" y="57150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2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19600" y="60198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10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102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381000" y="34290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0800000" flipV="1">
              <a:off x="304800" y="3276600"/>
              <a:ext cx="3886200" cy="16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D29BD0E0-3CB9-43DB-9B50-F9D66EE9611E}" type="slidenum">
              <a:rPr lang="en-US" altLang="en-US" sz="1400">
                <a:solidFill>
                  <a:schemeClr val="tx1"/>
                </a:solidFill>
              </a:rPr>
              <a:pPr>
                <a:spcBef>
                  <a:spcPct val="0"/>
                </a:spcBef>
                <a:buClrTx/>
                <a:buSzTx/>
                <a:buFontTx/>
                <a:buNone/>
              </a:pPr>
              <a:t>28</a:t>
            </a:fld>
            <a:endParaRPr lang="en-US" altLang="en-US" sz="1400">
              <a:solidFill>
                <a:schemeClr val="tx1"/>
              </a:solidFill>
            </a:endParaRPr>
          </a:p>
        </p:txBody>
      </p:sp>
      <p:sp>
        <p:nvSpPr>
          <p:cNvPr id="67587"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67588"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67589"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67590" name="Group 64"/>
          <p:cNvGrpSpPr>
            <a:grpSpLocks/>
          </p:cNvGrpSpPr>
          <p:nvPr/>
        </p:nvGrpSpPr>
        <p:grpSpPr bwMode="auto">
          <a:xfrm>
            <a:off x="639763" y="1417638"/>
            <a:ext cx="8001000" cy="4572000"/>
            <a:chOff x="228600" y="1600200"/>
            <a:chExt cx="8001000" cy="4572000"/>
          </a:xfrm>
        </p:grpSpPr>
        <p:sp>
          <p:nvSpPr>
            <p:cNvPr id="66" name="TextBox 65"/>
            <p:cNvSpPr txBox="1"/>
            <p:nvPr/>
          </p:nvSpPr>
          <p:spPr>
            <a:xfrm>
              <a:off x="228600" y="1905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67" name="Rectangle 66"/>
            <p:cNvSpPr/>
            <p:nvPr/>
          </p:nvSpPr>
          <p:spPr>
            <a:xfrm>
              <a:off x="304800" y="2590800"/>
              <a:ext cx="381000"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8" name="Rectangle 67"/>
            <p:cNvSpPr/>
            <p:nvPr/>
          </p:nvSpPr>
          <p:spPr>
            <a:xfrm>
              <a:off x="304800" y="2895600"/>
              <a:ext cx="381000" cy="152400"/>
            </a:xfrm>
            <a:prstGeom prst="rect">
              <a:avLst/>
            </a:prstGeom>
            <a:solidFill>
              <a:schemeClr val="bg1">
                <a:lumMod val="8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69" name="Rectangle 68"/>
            <p:cNvSpPr/>
            <p:nvPr/>
          </p:nvSpPr>
          <p:spPr>
            <a:xfrm>
              <a:off x="1219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0" name="Rectangle 69"/>
            <p:cNvSpPr/>
            <p:nvPr/>
          </p:nvSpPr>
          <p:spPr>
            <a:xfrm>
              <a:off x="1219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 name="Rectangle 70"/>
            <p:cNvSpPr/>
            <p:nvPr/>
          </p:nvSpPr>
          <p:spPr>
            <a:xfrm>
              <a:off x="21336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2" name="Rectangle 71"/>
            <p:cNvSpPr/>
            <p:nvPr/>
          </p:nvSpPr>
          <p:spPr>
            <a:xfrm>
              <a:off x="21336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3" name="Rectangle 72"/>
            <p:cNvSpPr/>
            <p:nvPr/>
          </p:nvSpPr>
          <p:spPr>
            <a:xfrm>
              <a:off x="3124200" y="2590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4" name="Rectangle 73"/>
            <p:cNvSpPr/>
            <p:nvPr/>
          </p:nvSpPr>
          <p:spPr>
            <a:xfrm>
              <a:off x="3124200" y="2895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5" name="Rectangle 74"/>
            <p:cNvSpPr/>
            <p:nvPr/>
          </p:nvSpPr>
          <p:spPr>
            <a:xfrm>
              <a:off x="45720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6" name="TextBox 75"/>
            <p:cNvSpPr txBox="1"/>
            <p:nvPr/>
          </p:nvSpPr>
          <p:spPr>
            <a:xfrm>
              <a:off x="4495800" y="18288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77" name="Rectangle 76"/>
            <p:cNvSpPr/>
            <p:nvPr/>
          </p:nvSpPr>
          <p:spPr>
            <a:xfrm>
              <a:off x="64008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8" name="Rectangle 77"/>
            <p:cNvSpPr/>
            <p:nvPr/>
          </p:nvSpPr>
          <p:spPr>
            <a:xfrm>
              <a:off x="64008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9" name="Rectangle 78"/>
            <p:cNvSpPr/>
            <p:nvPr/>
          </p:nvSpPr>
          <p:spPr>
            <a:xfrm>
              <a:off x="7391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0" name="Rectangle 79"/>
            <p:cNvSpPr/>
            <p:nvPr/>
          </p:nvSpPr>
          <p:spPr>
            <a:xfrm>
              <a:off x="5486400" y="2514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1" name="Rectangle 80"/>
            <p:cNvSpPr/>
            <p:nvPr/>
          </p:nvSpPr>
          <p:spPr>
            <a:xfrm>
              <a:off x="4572000" y="2514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2" name="Rectangle 81"/>
            <p:cNvSpPr/>
            <p:nvPr/>
          </p:nvSpPr>
          <p:spPr>
            <a:xfrm>
              <a:off x="5486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3" name="Rectangle 82"/>
            <p:cNvSpPr/>
            <p:nvPr/>
          </p:nvSpPr>
          <p:spPr>
            <a:xfrm>
              <a:off x="7391400" y="28194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4" name="Rectangle 83"/>
            <p:cNvSpPr/>
            <p:nvPr/>
          </p:nvSpPr>
          <p:spPr>
            <a:xfrm>
              <a:off x="304800" y="4114800"/>
              <a:ext cx="381000" cy="152400"/>
            </a:xfrm>
            <a:prstGeom prst="rect">
              <a:avLst/>
            </a:prstGeom>
            <a:solidFill>
              <a:srgbClr val="0070C0"/>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5" name="Rectangle 84"/>
            <p:cNvSpPr/>
            <p:nvPr/>
          </p:nvSpPr>
          <p:spPr>
            <a:xfrm>
              <a:off x="304800" y="4419600"/>
              <a:ext cx="381000"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7611" name="TextBox 22"/>
            <p:cNvSpPr txBox="1">
              <a:spLocks noChangeArrowheads="1"/>
            </p:cNvSpPr>
            <p:nvPr/>
          </p:nvSpPr>
          <p:spPr bwMode="auto">
            <a:xfrm>
              <a:off x="228600" y="34290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Female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87" name="Rectangle 86"/>
            <p:cNvSpPr/>
            <p:nvPr/>
          </p:nvSpPr>
          <p:spPr>
            <a:xfrm>
              <a:off x="3124200" y="4114800"/>
              <a:ext cx="381000" cy="152400"/>
            </a:xfrm>
            <a:prstGeom prst="rect">
              <a:avLst/>
            </a:prstGeom>
            <a:solidFill>
              <a:srgbClr val="CCFF99"/>
            </a:solidFill>
            <a:ln>
              <a:solidFill>
                <a:srgbClr val="CC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8" name="Rectangle 87"/>
            <p:cNvSpPr/>
            <p:nvPr/>
          </p:nvSpPr>
          <p:spPr>
            <a:xfrm>
              <a:off x="2133600" y="4114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9" name="Rectangle 88"/>
            <p:cNvSpPr/>
            <p:nvPr/>
          </p:nvSpPr>
          <p:spPr>
            <a:xfrm>
              <a:off x="1219200" y="41148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0" name="Rectangle 89"/>
            <p:cNvSpPr/>
            <p:nvPr/>
          </p:nvSpPr>
          <p:spPr>
            <a:xfrm>
              <a:off x="2133600" y="4419600"/>
              <a:ext cx="381000" cy="152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1" name="Rectangle 90"/>
            <p:cNvSpPr/>
            <p:nvPr/>
          </p:nvSpPr>
          <p:spPr>
            <a:xfrm>
              <a:off x="3124200" y="44196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2" name="Rectangle 91"/>
            <p:cNvSpPr/>
            <p:nvPr/>
          </p:nvSpPr>
          <p:spPr>
            <a:xfrm>
              <a:off x="1219200" y="4419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3" name="Rectangle 92"/>
            <p:cNvSpPr/>
            <p:nvPr/>
          </p:nvSpPr>
          <p:spPr>
            <a:xfrm>
              <a:off x="4572000" y="4114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4" name="TextBox 93"/>
            <p:cNvSpPr txBox="1"/>
            <p:nvPr/>
          </p:nvSpPr>
          <p:spPr>
            <a:xfrm>
              <a:off x="44958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a:t>
              </a:r>
              <a:r>
                <a:rPr lang="en-US" sz="1200" dirty="0">
                  <a:latin typeface="+mn-lt"/>
                  <a:ea typeface="ＭＳ Ｐゴシック" panose="020B0600070205080204" pitchFamily="34" charset="-128"/>
                </a:rPr>
                <a:t>	SPGv11</a:t>
              </a:r>
            </a:p>
          </p:txBody>
        </p:sp>
        <p:sp>
          <p:nvSpPr>
            <p:cNvPr id="95" name="Rectangle 94"/>
            <p:cNvSpPr/>
            <p:nvPr/>
          </p:nvSpPr>
          <p:spPr>
            <a:xfrm>
              <a:off x="6400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6" name="Rectangle 95"/>
            <p:cNvSpPr/>
            <p:nvPr/>
          </p:nvSpPr>
          <p:spPr>
            <a:xfrm>
              <a:off x="54864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7" name="Rectangle 96"/>
            <p:cNvSpPr/>
            <p:nvPr/>
          </p:nvSpPr>
          <p:spPr>
            <a:xfrm>
              <a:off x="64008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8" name="Rectangle 97"/>
            <p:cNvSpPr/>
            <p:nvPr/>
          </p:nvSpPr>
          <p:spPr>
            <a:xfrm>
              <a:off x="45720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9" name="Rectangle 98"/>
            <p:cNvSpPr/>
            <p:nvPr/>
          </p:nvSpPr>
          <p:spPr>
            <a:xfrm>
              <a:off x="54864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0" name="Rectangle 99"/>
            <p:cNvSpPr/>
            <p:nvPr/>
          </p:nvSpPr>
          <p:spPr>
            <a:xfrm>
              <a:off x="7391400" y="4114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1" name="Rectangle 100"/>
            <p:cNvSpPr/>
            <p:nvPr/>
          </p:nvSpPr>
          <p:spPr>
            <a:xfrm>
              <a:off x="7391400" y="44196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2" name="TextBox 101"/>
            <p:cNvSpPr txBox="1"/>
            <p:nvPr/>
          </p:nvSpPr>
          <p:spPr>
            <a:xfrm>
              <a:off x="2514600" y="5029200"/>
              <a:ext cx="3429000"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a:t>
              </a:r>
              <a:r>
                <a:rPr lang="en-US" sz="1200" dirty="0">
                  <a:latin typeface="+mn-lt"/>
                  <a:ea typeface="ＭＳ Ｐゴシック" panose="020B0600070205080204" pitchFamily="34" charset="-128"/>
                </a:rPr>
                <a:t>	SPGv11</a:t>
              </a:r>
            </a:p>
          </p:txBody>
        </p:sp>
        <p:sp>
          <p:nvSpPr>
            <p:cNvPr id="103" name="Rectangle 102"/>
            <p:cNvSpPr/>
            <p:nvPr/>
          </p:nvSpPr>
          <p:spPr>
            <a:xfrm>
              <a:off x="25908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4" name="Rectangle 103"/>
            <p:cNvSpPr/>
            <p:nvPr/>
          </p:nvSpPr>
          <p:spPr>
            <a:xfrm>
              <a:off x="2590800" y="60198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5" name="Rectangle 104"/>
            <p:cNvSpPr/>
            <p:nvPr/>
          </p:nvSpPr>
          <p:spPr>
            <a:xfrm>
              <a:off x="44196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6" name="Rectangle 105"/>
            <p:cNvSpPr/>
            <p:nvPr/>
          </p:nvSpPr>
          <p:spPr>
            <a:xfrm>
              <a:off x="35052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7" name="Rectangle 106"/>
            <p:cNvSpPr/>
            <p:nvPr/>
          </p:nvSpPr>
          <p:spPr>
            <a:xfrm>
              <a:off x="3505200" y="57150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8" name="Rectangle 107"/>
            <p:cNvSpPr/>
            <p:nvPr/>
          </p:nvSpPr>
          <p:spPr>
            <a:xfrm>
              <a:off x="4419600" y="6019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9" name="Rectangle 108"/>
            <p:cNvSpPr/>
            <p:nvPr/>
          </p:nvSpPr>
          <p:spPr>
            <a:xfrm>
              <a:off x="5410200" y="57150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0" name="Rectangle 109"/>
            <p:cNvSpPr/>
            <p:nvPr/>
          </p:nvSpPr>
          <p:spPr>
            <a:xfrm>
              <a:off x="5410200" y="60198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11" name="Straight Connector 110"/>
            <p:cNvCxnSpPr/>
            <p:nvPr/>
          </p:nvCxnSpPr>
          <p:spPr>
            <a:xfrm>
              <a:off x="4419600" y="17526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rot="10800000" flipV="1">
              <a:off x="4038600" y="1600200"/>
              <a:ext cx="4191000"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13" name="Rectangle 112"/>
            <p:cNvSpPr/>
            <p:nvPr/>
          </p:nvSpPr>
          <p:spPr>
            <a:xfrm>
              <a:off x="3048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4" name="Rectangle 113"/>
            <p:cNvSpPr/>
            <p:nvPr/>
          </p:nvSpPr>
          <p:spPr>
            <a:xfrm>
              <a:off x="304800" y="4419600"/>
              <a:ext cx="381000"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5" name="TextBox 114"/>
            <p:cNvSpPr txBox="1"/>
            <p:nvPr/>
          </p:nvSpPr>
          <p:spPr>
            <a:xfrm>
              <a:off x="228600" y="3429000"/>
              <a:ext cx="3429000"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a:t>
              </a:r>
              <a:r>
                <a:rPr lang="en-US" sz="1200" dirty="0">
                  <a:latin typeface="+mn-lt"/>
                  <a:ea typeface="ＭＳ Ｐゴシック" panose="020B0600070205080204" pitchFamily="34" charset="-128"/>
                </a:rPr>
                <a:t>	</a:t>
              </a:r>
              <a:r>
                <a:rPr lang="en-US" sz="1200" dirty="0">
                  <a:solidFill>
                    <a:schemeClr val="bg1">
                      <a:lumMod val="85000"/>
                    </a:schemeClr>
                  </a:solidFill>
                  <a:latin typeface="+mn-lt"/>
                  <a:ea typeface="ＭＳ Ｐゴシック" panose="020B0600070205080204" pitchFamily="34" charset="-128"/>
                </a:rPr>
                <a:t>Pv29</a:t>
              </a:r>
              <a:r>
                <a:rPr lang="en-US" sz="1200" dirty="0">
                  <a:latin typeface="+mn-lt"/>
                  <a:ea typeface="ＭＳ Ｐゴシック" panose="020B0600070205080204" pitchFamily="34" charset="-128"/>
                </a:rPr>
                <a:t>	</a:t>
              </a:r>
              <a:r>
                <a:rPr lang="en-US" sz="1200" dirty="0">
                  <a:solidFill>
                    <a:schemeClr val="bg1">
                      <a:lumMod val="85000"/>
                    </a:schemeClr>
                  </a:solidFill>
                  <a:latin typeface="+mn-lt"/>
                  <a:ea typeface="ＭＳ Ｐゴシック" panose="020B0600070205080204" pitchFamily="34" charset="-128"/>
                </a:rPr>
                <a:t>SPGv11</a:t>
              </a:r>
            </a:p>
          </p:txBody>
        </p:sp>
        <p:sp>
          <p:nvSpPr>
            <p:cNvPr id="116" name="Rectangle 115"/>
            <p:cNvSpPr/>
            <p:nvPr/>
          </p:nvSpPr>
          <p:spPr>
            <a:xfrm>
              <a:off x="3124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7" name="Rectangle 116"/>
            <p:cNvSpPr/>
            <p:nvPr/>
          </p:nvSpPr>
          <p:spPr>
            <a:xfrm>
              <a:off x="21336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8" name="Rectangle 117"/>
            <p:cNvSpPr/>
            <p:nvPr/>
          </p:nvSpPr>
          <p:spPr>
            <a:xfrm>
              <a:off x="1219200" y="41148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9" name="Rectangle 118"/>
            <p:cNvSpPr/>
            <p:nvPr/>
          </p:nvSpPr>
          <p:spPr>
            <a:xfrm>
              <a:off x="21336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0" name="Rectangle 119"/>
            <p:cNvSpPr/>
            <p:nvPr/>
          </p:nvSpPr>
          <p:spPr>
            <a:xfrm>
              <a:off x="3124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1" name="Rectangle 120"/>
            <p:cNvSpPr/>
            <p:nvPr/>
          </p:nvSpPr>
          <p:spPr>
            <a:xfrm>
              <a:off x="1219200" y="4419600"/>
              <a:ext cx="381000"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22" name="Straight Connector 121"/>
            <p:cNvCxnSpPr/>
            <p:nvPr/>
          </p:nvCxnSpPr>
          <p:spPr>
            <a:xfrm>
              <a:off x="381000" y="3429000"/>
              <a:ext cx="3810000"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rot="10800000" flipV="1">
              <a:off x="304800" y="3276600"/>
              <a:ext cx="3886200" cy="16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7ECB2134-F01F-4A52-ABED-5321E4FA69F1}" type="slidenum">
              <a:rPr lang="en-US" altLang="en-US" sz="1400">
                <a:solidFill>
                  <a:schemeClr val="tx1"/>
                </a:solidFill>
              </a:rPr>
              <a:pPr>
                <a:spcBef>
                  <a:spcPct val="0"/>
                </a:spcBef>
                <a:buClrTx/>
                <a:buSzTx/>
                <a:buFontTx/>
                <a:buNone/>
              </a:pPr>
              <a:t>29</a:t>
            </a:fld>
            <a:endParaRPr lang="en-US" altLang="en-US" sz="1400">
              <a:solidFill>
                <a:schemeClr val="tx1"/>
              </a:solidFill>
            </a:endParaRPr>
          </a:p>
        </p:txBody>
      </p:sp>
      <p:sp>
        <p:nvSpPr>
          <p:cNvPr id="69635"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69636"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69637"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69638" name="Group 5"/>
          <p:cNvGrpSpPr>
            <a:grpSpLocks/>
          </p:cNvGrpSpPr>
          <p:nvPr/>
        </p:nvGrpSpPr>
        <p:grpSpPr bwMode="auto">
          <a:xfrm>
            <a:off x="533400" y="1417638"/>
            <a:ext cx="8305800" cy="4572000"/>
            <a:chOff x="228600" y="1600200"/>
            <a:chExt cx="8001000" cy="4572000"/>
          </a:xfrm>
        </p:grpSpPr>
        <p:sp>
          <p:nvSpPr>
            <p:cNvPr id="7" name="TextBox 6"/>
            <p:cNvSpPr txBox="1"/>
            <p:nvPr/>
          </p:nvSpPr>
          <p:spPr>
            <a:xfrm>
              <a:off x="228600" y="1905000"/>
              <a:ext cx="3428563"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1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8" name="Rectangle 7"/>
            <p:cNvSpPr/>
            <p:nvPr/>
          </p:nvSpPr>
          <p:spPr>
            <a:xfrm>
              <a:off x="305062" y="2590800"/>
              <a:ext cx="380782" cy="152400"/>
            </a:xfrm>
            <a:prstGeom prst="rect">
              <a:avLst/>
            </a:prstGeom>
            <a:solidFill>
              <a:schemeClr val="bg1">
                <a:lumMod val="85000"/>
              </a:schemeClr>
            </a:solidFill>
            <a:ln>
              <a:solidFill>
                <a:schemeClr val="bg1">
                  <a:lumMod val="85000"/>
                </a:schemeClr>
              </a:solidFill>
            </a:ln>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Rectangle 8"/>
            <p:cNvSpPr/>
            <p:nvPr/>
          </p:nvSpPr>
          <p:spPr>
            <a:xfrm>
              <a:off x="305062" y="2895600"/>
              <a:ext cx="380782" cy="152400"/>
            </a:xfrm>
            <a:prstGeom prst="rect">
              <a:avLst/>
            </a:prstGeom>
            <a:solidFill>
              <a:schemeClr val="bg1">
                <a:lumMod val="8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1219550" y="25908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1219550" y="28956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2134037" y="25908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2134037" y="28956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3123458" y="2590800"/>
              <a:ext cx="382311"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3123458" y="2895600"/>
              <a:ext cx="382311"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4571650" y="2819400"/>
              <a:ext cx="380782"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TextBox 16"/>
            <p:cNvSpPr txBox="1"/>
            <p:nvPr/>
          </p:nvSpPr>
          <p:spPr>
            <a:xfrm>
              <a:off x="4495188" y="1828800"/>
              <a:ext cx="3430093" cy="554037"/>
            </a:xfrm>
            <a:prstGeom prst="rect">
              <a:avLst/>
            </a:prstGeom>
            <a:noFill/>
          </p:spPr>
          <p:txBody>
            <a:bodyPr>
              <a:spAutoFit/>
            </a:bodyPr>
            <a:lstStyle/>
            <a:p>
              <a:pPr algn="ctr" eaLnBrk="1" fontAlgn="auto" hangingPunct="1">
                <a:spcBef>
                  <a:spcPts val="0"/>
                </a:spcBef>
                <a:spcAft>
                  <a:spcPts val="0"/>
                </a:spcAft>
                <a:defRPr/>
              </a:pPr>
              <a:r>
                <a:rPr lang="en-US" dirty="0">
                  <a:solidFill>
                    <a:schemeClr val="bg1">
                      <a:lumMod val="85000"/>
                    </a:schemeClr>
                  </a:solidFill>
                  <a:latin typeface="+mn-lt"/>
                  <a:ea typeface="ＭＳ Ｐゴシック" panose="020B0600070205080204" pitchFamily="34" charset="-128"/>
                </a:rPr>
                <a:t>2 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	SPGv11</a:t>
              </a:r>
            </a:p>
          </p:txBody>
        </p:sp>
        <p:sp>
          <p:nvSpPr>
            <p:cNvPr id="18" name="Rectangle 17"/>
            <p:cNvSpPr/>
            <p:nvPr/>
          </p:nvSpPr>
          <p:spPr>
            <a:xfrm>
              <a:off x="6400625" y="2819400"/>
              <a:ext cx="380782"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9" name="Rectangle 18"/>
            <p:cNvSpPr/>
            <p:nvPr/>
          </p:nvSpPr>
          <p:spPr>
            <a:xfrm>
              <a:off x="6400625" y="25146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7391575" y="25146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5486138" y="25146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4571650" y="2514600"/>
              <a:ext cx="380782"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5486138" y="2819400"/>
              <a:ext cx="380782"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7391575" y="2819400"/>
              <a:ext cx="380782"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305062" y="4114800"/>
              <a:ext cx="380782" cy="152400"/>
            </a:xfrm>
            <a:prstGeom prst="rect">
              <a:avLst/>
            </a:prstGeom>
            <a:solidFill>
              <a:srgbClr val="0070C0"/>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305062" y="4419600"/>
              <a:ext cx="380782"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9659" name="TextBox 22"/>
            <p:cNvSpPr txBox="1">
              <a:spLocks noChangeArrowheads="1"/>
            </p:cNvSpPr>
            <p:nvPr/>
          </p:nvSpPr>
          <p:spPr bwMode="auto">
            <a:xfrm>
              <a:off x="228600" y="3429000"/>
              <a:ext cx="3428563"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ＭＳ Ｐゴシック"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ＭＳ Ｐゴシック"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ＭＳ Ｐゴシック"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ＭＳ Ｐゴシック" panose="020B0600070205080204" pitchFamily="34" charset="-128"/>
                </a:defRPr>
              </a:lvl9pPr>
            </a:lstStyle>
            <a:p>
              <a:pPr algn="ctr" eaLnBrk="1" hangingPunct="1">
                <a:spcBef>
                  <a:spcPct val="0"/>
                </a:spcBef>
                <a:buClrTx/>
                <a:buSzTx/>
                <a:buFontTx/>
                <a:buNone/>
                <a:defRPr/>
              </a:pPr>
              <a:r>
                <a:rPr lang="en-US" altLang="en-US" sz="1800" dirty="0" smtClean="0">
                  <a:solidFill>
                    <a:schemeClr val="bg1">
                      <a:lumMod val="75000"/>
                    </a:schemeClr>
                  </a:solidFill>
                  <a:latin typeface="Calibri" panose="020F0502020204030204" pitchFamily="34" charset="0"/>
                </a:rPr>
                <a:t>1 Female</a:t>
              </a:r>
            </a:p>
            <a:p>
              <a:pPr eaLnBrk="1" hangingPunct="1">
                <a:spcBef>
                  <a:spcPct val="0"/>
                </a:spcBef>
                <a:buClrTx/>
                <a:buSzTx/>
                <a:buFontTx/>
                <a:buNone/>
                <a:defRPr/>
              </a:pPr>
              <a:r>
                <a:rPr lang="en-US" altLang="en-US" sz="1200" dirty="0" smtClean="0">
                  <a:solidFill>
                    <a:schemeClr val="bg1">
                      <a:lumMod val="75000"/>
                    </a:schemeClr>
                  </a:solidFill>
                  <a:latin typeface="Calibri" panose="020F0502020204030204" pitchFamily="34" charset="0"/>
                </a:rPr>
                <a:t>Hg3.7	M2B	Pv29	SPGv11</a:t>
              </a:r>
            </a:p>
          </p:txBody>
        </p:sp>
        <p:sp>
          <p:nvSpPr>
            <p:cNvPr id="28" name="Rectangle 27"/>
            <p:cNvSpPr/>
            <p:nvPr/>
          </p:nvSpPr>
          <p:spPr>
            <a:xfrm>
              <a:off x="3123458" y="4114800"/>
              <a:ext cx="382311" cy="152400"/>
            </a:xfrm>
            <a:prstGeom prst="rect">
              <a:avLst/>
            </a:prstGeom>
            <a:solidFill>
              <a:srgbClr val="CCFF99"/>
            </a:solidFill>
            <a:ln>
              <a:solidFill>
                <a:srgbClr val="CC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2134037" y="4114800"/>
              <a:ext cx="380782"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1219550" y="4114800"/>
              <a:ext cx="380782"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2134037" y="4419600"/>
              <a:ext cx="380782" cy="152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3123458" y="4419600"/>
              <a:ext cx="382311"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1219550" y="4419600"/>
              <a:ext cx="380782"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4571650" y="4114800"/>
              <a:ext cx="380782"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5" name="TextBox 34"/>
            <p:cNvSpPr txBox="1"/>
            <p:nvPr/>
          </p:nvSpPr>
          <p:spPr>
            <a:xfrm>
              <a:off x="4495188" y="3429000"/>
              <a:ext cx="3430093"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2 Female</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a:t>
              </a:r>
              <a:r>
                <a:rPr lang="en-US" sz="1200" dirty="0">
                  <a:latin typeface="+mn-lt"/>
                  <a:ea typeface="ＭＳ Ｐゴシック" panose="020B0600070205080204" pitchFamily="34" charset="-128"/>
                </a:rPr>
                <a:t>	SPGv11</a:t>
              </a:r>
            </a:p>
          </p:txBody>
        </p:sp>
        <p:sp>
          <p:nvSpPr>
            <p:cNvPr id="36" name="Rectangle 35"/>
            <p:cNvSpPr/>
            <p:nvPr/>
          </p:nvSpPr>
          <p:spPr>
            <a:xfrm>
              <a:off x="6400625" y="41148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5486138" y="4419600"/>
              <a:ext cx="380782"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6400625" y="44196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4571650" y="44196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5486138" y="41148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7391400" y="4114800"/>
              <a:ext cx="381000" cy="152400"/>
            </a:xfrm>
            <a:prstGeom prst="rect">
              <a:avLst/>
            </a:prstGeom>
            <a:solidFill>
              <a:srgbClr val="E234DA"/>
            </a:solidFill>
            <a:ln>
              <a:solidFill>
                <a:srgbClr val="E234DA"/>
              </a:solidFill>
            </a:ln>
            <a:effectLst>
              <a:glow rad="228600">
                <a:srgbClr val="FF66CC">
                  <a:alpha val="5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7391575" y="4419600"/>
              <a:ext cx="380782"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TextBox 42"/>
            <p:cNvSpPr txBox="1"/>
            <p:nvPr/>
          </p:nvSpPr>
          <p:spPr>
            <a:xfrm>
              <a:off x="2514819" y="5029200"/>
              <a:ext cx="3428563" cy="554037"/>
            </a:xfrm>
            <a:prstGeom prst="rect">
              <a:avLst/>
            </a:prstGeom>
            <a:noFill/>
          </p:spPr>
          <p:txBody>
            <a:bodyPr>
              <a:spAutoFit/>
            </a:bodyPr>
            <a:lstStyle/>
            <a:p>
              <a:pPr algn="ctr" eaLnBrk="1" fontAlgn="auto" hangingPunct="1">
                <a:spcBef>
                  <a:spcPts val="0"/>
                </a:spcBef>
                <a:spcAft>
                  <a:spcPts val="0"/>
                </a:spcAft>
                <a:defRPr/>
              </a:pPr>
              <a:r>
                <a:rPr lang="en-US" dirty="0">
                  <a:latin typeface="+mn-lt"/>
                  <a:ea typeface="ＭＳ Ｐゴシック" panose="020B0600070205080204" pitchFamily="34" charset="-128"/>
                </a:rPr>
                <a:t>Pup</a:t>
              </a:r>
            </a:p>
            <a:p>
              <a:pPr eaLnBrk="1" fontAlgn="auto" hangingPunct="1">
                <a:spcBef>
                  <a:spcPts val="0"/>
                </a:spcBef>
                <a:spcAft>
                  <a:spcPts val="0"/>
                </a:spcAft>
                <a:defRPr/>
              </a:pPr>
              <a:r>
                <a:rPr lang="en-US" sz="1200" dirty="0">
                  <a:solidFill>
                    <a:schemeClr val="bg1">
                      <a:lumMod val="85000"/>
                    </a:schemeClr>
                  </a:solidFill>
                  <a:latin typeface="+mn-lt"/>
                  <a:ea typeface="ＭＳ Ｐゴシック" panose="020B0600070205080204" pitchFamily="34" charset="-128"/>
                </a:rPr>
                <a:t>Hg3.7	M2B	Pv29</a:t>
              </a:r>
              <a:r>
                <a:rPr lang="en-US" sz="1200" dirty="0">
                  <a:latin typeface="+mn-lt"/>
                  <a:ea typeface="ＭＳ Ｐゴシック" panose="020B0600070205080204" pitchFamily="34" charset="-128"/>
                </a:rPr>
                <a:t>	SPGv11</a:t>
              </a:r>
            </a:p>
          </p:txBody>
        </p:sp>
        <p:sp>
          <p:nvSpPr>
            <p:cNvPr id="44" name="Rectangle 43"/>
            <p:cNvSpPr/>
            <p:nvPr/>
          </p:nvSpPr>
          <p:spPr>
            <a:xfrm>
              <a:off x="2591281" y="5715000"/>
              <a:ext cx="380781"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5" name="Rectangle 44"/>
            <p:cNvSpPr/>
            <p:nvPr/>
          </p:nvSpPr>
          <p:spPr>
            <a:xfrm>
              <a:off x="2591281" y="6019800"/>
              <a:ext cx="380781"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6" name="Rectangle 45"/>
            <p:cNvSpPr/>
            <p:nvPr/>
          </p:nvSpPr>
          <p:spPr>
            <a:xfrm>
              <a:off x="4420256" y="5715000"/>
              <a:ext cx="380781"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7" name="Rectangle 46"/>
            <p:cNvSpPr/>
            <p:nvPr/>
          </p:nvSpPr>
          <p:spPr>
            <a:xfrm>
              <a:off x="3505768" y="6019800"/>
              <a:ext cx="380781"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8" name="Rectangle 47"/>
            <p:cNvSpPr/>
            <p:nvPr/>
          </p:nvSpPr>
          <p:spPr>
            <a:xfrm>
              <a:off x="3505768" y="5715000"/>
              <a:ext cx="380781"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9" name="Rectangle 48"/>
            <p:cNvSpPr/>
            <p:nvPr/>
          </p:nvSpPr>
          <p:spPr>
            <a:xfrm>
              <a:off x="4420256" y="6019800"/>
              <a:ext cx="380781"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0" name="Rectangle 49"/>
            <p:cNvSpPr/>
            <p:nvPr/>
          </p:nvSpPr>
          <p:spPr>
            <a:xfrm>
              <a:off x="5409676" y="5715000"/>
              <a:ext cx="380782"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5409676" y="6019800"/>
              <a:ext cx="380782"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52" name="Straight Connector 51"/>
            <p:cNvCxnSpPr/>
            <p:nvPr/>
          </p:nvCxnSpPr>
          <p:spPr>
            <a:xfrm>
              <a:off x="4420256" y="1752600"/>
              <a:ext cx="3809344"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10800000" flipV="1">
              <a:off x="4037945" y="1600200"/>
              <a:ext cx="4191655" cy="1524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Rectangle 53"/>
            <p:cNvSpPr/>
            <p:nvPr/>
          </p:nvSpPr>
          <p:spPr>
            <a:xfrm>
              <a:off x="305062" y="41148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ectangle 54"/>
            <p:cNvSpPr/>
            <p:nvPr/>
          </p:nvSpPr>
          <p:spPr>
            <a:xfrm>
              <a:off x="305062" y="4419600"/>
              <a:ext cx="380782" cy="152400"/>
            </a:xfrm>
            <a:prstGeom prst="rect">
              <a:avLst/>
            </a:prstGeom>
            <a:solidFill>
              <a:schemeClr val="bg1">
                <a:lumMod val="85000"/>
              </a:schemeClr>
            </a:solidFill>
            <a:ln>
              <a:solidFill>
                <a:schemeClr val="bg1">
                  <a:lumMod val="85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7" name="Rectangle 56"/>
            <p:cNvSpPr/>
            <p:nvPr/>
          </p:nvSpPr>
          <p:spPr>
            <a:xfrm>
              <a:off x="3123458" y="4114800"/>
              <a:ext cx="382311"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8" name="Rectangle 57"/>
            <p:cNvSpPr/>
            <p:nvPr/>
          </p:nvSpPr>
          <p:spPr>
            <a:xfrm>
              <a:off x="2134037" y="41148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9" name="Rectangle 58"/>
            <p:cNvSpPr/>
            <p:nvPr/>
          </p:nvSpPr>
          <p:spPr>
            <a:xfrm>
              <a:off x="1219550" y="41148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0" name="Rectangle 59"/>
            <p:cNvSpPr/>
            <p:nvPr/>
          </p:nvSpPr>
          <p:spPr>
            <a:xfrm>
              <a:off x="2134037" y="44196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1" name="Rectangle 60"/>
            <p:cNvSpPr/>
            <p:nvPr/>
          </p:nvSpPr>
          <p:spPr>
            <a:xfrm>
              <a:off x="3123458" y="4419600"/>
              <a:ext cx="382311"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2" name="Rectangle 61"/>
            <p:cNvSpPr/>
            <p:nvPr/>
          </p:nvSpPr>
          <p:spPr>
            <a:xfrm>
              <a:off x="1219550" y="4419600"/>
              <a:ext cx="380782" cy="152400"/>
            </a:xfrm>
            <a:prstGeom prst="rect">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63" name="Straight Connector 62"/>
            <p:cNvCxnSpPr/>
            <p:nvPr/>
          </p:nvCxnSpPr>
          <p:spPr>
            <a:xfrm>
              <a:off x="381524" y="3429000"/>
              <a:ext cx="3809345" cy="14478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0800000" flipV="1">
              <a:off x="305062" y="3276600"/>
              <a:ext cx="3885807" cy="1600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858D29A4-57B7-4286-A59E-2433303273D9}" type="slidenum">
              <a:rPr lang="en-US" altLang="en-US" sz="1400">
                <a:solidFill>
                  <a:schemeClr val="tx1"/>
                </a:solidFill>
              </a:rPr>
              <a:pPr>
                <a:spcBef>
                  <a:spcPct val="0"/>
                </a:spcBef>
                <a:buClrTx/>
                <a:buSzTx/>
                <a:buFontTx/>
                <a:buNone/>
              </a:pPr>
              <a:t>30</a:t>
            </a:fld>
            <a:endParaRPr lang="en-US" altLang="en-US" sz="1400">
              <a:solidFill>
                <a:schemeClr val="tx1"/>
              </a:solidFill>
            </a:endParaRPr>
          </a:p>
        </p:txBody>
      </p:sp>
      <p:sp>
        <p:nvSpPr>
          <p:cNvPr id="71683"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71684" name="Title 6"/>
          <p:cNvSpPr>
            <a:spLocks noGrp="1"/>
          </p:cNvSpPr>
          <p:nvPr>
            <p:ph type="title"/>
          </p:nvPr>
        </p:nvSpPr>
        <p:spPr/>
        <p:txBody>
          <a:bodyPr/>
          <a:lstStyle/>
          <a:p>
            <a:pPr algn="ctr"/>
            <a:r>
              <a:rPr lang="en-US" altLang="en-US" dirty="0" smtClean="0">
                <a:solidFill>
                  <a:schemeClr val="tx1"/>
                </a:solidFill>
                <a:latin typeface="Unangam Tunuu  Normal" panose="00000400000000000000" pitchFamily="2" charset="0"/>
                <a:cs typeface="Unangam Tunuu  Normal" panose="00000400000000000000" pitchFamily="2" charset="0"/>
              </a:rPr>
              <a:t>Northern Fur Seal Parentage</a:t>
            </a:r>
            <a:br>
              <a:rPr lang="en-US" altLang="en-US" dirty="0" smtClean="0">
                <a:solidFill>
                  <a:schemeClr val="tx1"/>
                </a:solidFill>
                <a:latin typeface="Unangam Tunuu  Normal" panose="00000400000000000000" pitchFamily="2" charset="0"/>
                <a:cs typeface="Unangam Tunuu  Normal" panose="00000400000000000000" pitchFamily="2" charset="0"/>
              </a:rPr>
            </a:br>
            <a:r>
              <a:rPr lang="en-US" altLang="en-US" dirty="0" smtClean="0">
                <a:solidFill>
                  <a:schemeClr val="tx1"/>
                </a:solidFill>
                <a:latin typeface="Unangam Tunuu  Normal" panose="00000400000000000000" pitchFamily="2" charset="0"/>
                <a:cs typeface="Unangam Tunuu  Normal" panose="00000400000000000000" pitchFamily="2" charset="0"/>
              </a:rPr>
              <a:t>Activity Example</a:t>
            </a:r>
          </a:p>
        </p:txBody>
      </p:sp>
      <p:sp>
        <p:nvSpPr>
          <p:cNvPr id="71685" name="TextBox 24"/>
          <p:cNvSpPr txBox="1">
            <a:spLocks noChangeArrowheads="1"/>
          </p:cNvSpPr>
          <p:nvPr/>
        </p:nvSpPr>
        <p:spPr bwMode="auto">
          <a:xfrm>
            <a:off x="2971800" y="1143000"/>
            <a:ext cx="3052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400" b="1">
                <a:solidFill>
                  <a:schemeClr val="tx1"/>
                </a:solidFill>
              </a:rPr>
              <a:t>Multi Loci Matching</a:t>
            </a:r>
          </a:p>
        </p:txBody>
      </p:sp>
      <p:grpSp>
        <p:nvGrpSpPr>
          <p:cNvPr id="71686" name="Group 5"/>
          <p:cNvGrpSpPr>
            <a:grpSpLocks/>
          </p:cNvGrpSpPr>
          <p:nvPr/>
        </p:nvGrpSpPr>
        <p:grpSpPr bwMode="auto">
          <a:xfrm>
            <a:off x="649288" y="1554163"/>
            <a:ext cx="7848600" cy="4419600"/>
            <a:chOff x="228600" y="1752600"/>
            <a:chExt cx="7848600" cy="4419600"/>
          </a:xfrm>
        </p:grpSpPr>
        <p:grpSp>
          <p:nvGrpSpPr>
            <p:cNvPr id="71687" name="Group 2"/>
            <p:cNvGrpSpPr>
              <a:grpSpLocks/>
            </p:cNvGrpSpPr>
            <p:nvPr/>
          </p:nvGrpSpPr>
          <p:grpSpPr bwMode="auto">
            <a:xfrm>
              <a:off x="228600" y="1905000"/>
              <a:ext cx="3429000" cy="1143000"/>
              <a:chOff x="0" y="0"/>
              <a:chExt cx="3429000" cy="1143000"/>
            </a:xfrm>
          </p:grpSpPr>
          <p:sp>
            <p:nvSpPr>
              <p:cNvPr id="71738" name="TextBox 3"/>
              <p:cNvSpPr txBox="1">
                <a:spLocks noChangeArrowheads="1"/>
              </p:cNvSpPr>
              <p:nvPr/>
            </p:nvSpPr>
            <p:spPr bwMode="auto">
              <a:xfrm>
                <a:off x="0" y="0"/>
                <a:ext cx="3429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53" name="Rectangle 52"/>
              <p:cNvSpPr/>
              <p:nvPr/>
            </p:nvSpPr>
            <p:spPr>
              <a:xfrm>
                <a:off x="990600" y="685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ectangle 53"/>
              <p:cNvSpPr/>
              <p:nvPr/>
            </p:nvSpPr>
            <p:spPr>
              <a:xfrm>
                <a:off x="990600" y="990600"/>
                <a:ext cx="381000" cy="152400"/>
              </a:xfrm>
              <a:prstGeom prst="rect">
                <a:avLst/>
              </a:prstGeom>
              <a:solidFill>
                <a:srgbClr val="0570E5"/>
              </a:solidFill>
              <a:ln>
                <a:solidFill>
                  <a:srgbClr val="0570E5"/>
                </a:solidFill>
              </a:ln>
              <a:effectLst>
                <a:glow rad="228600">
                  <a:srgbClr val="0070C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ectangle 54"/>
              <p:cNvSpPr/>
              <p:nvPr/>
            </p:nvSpPr>
            <p:spPr>
              <a:xfrm>
                <a:off x="1905000" y="685800"/>
                <a:ext cx="381000" cy="152400"/>
              </a:xfrm>
              <a:prstGeom prst="rect">
                <a:avLst/>
              </a:prstGeom>
              <a:solidFill>
                <a:schemeClr val="tx1"/>
              </a:solidFill>
              <a:ln>
                <a:solidFill>
                  <a:schemeClr val="tx1"/>
                </a:solidFill>
              </a:ln>
              <a:effectLst>
                <a:glow rad="2286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ectangle 55"/>
              <p:cNvSpPr/>
              <p:nvPr/>
            </p:nvSpPr>
            <p:spPr>
              <a:xfrm>
                <a:off x="1905000" y="990600"/>
                <a:ext cx="381000" cy="152400"/>
              </a:xfrm>
              <a:prstGeom prst="rect">
                <a:avLst/>
              </a:prstGeom>
              <a:solidFill>
                <a:srgbClr val="FA5206"/>
              </a:solidFill>
              <a:ln>
                <a:solidFill>
                  <a:srgbClr val="FA5206"/>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7" name="Rectangle 56"/>
              <p:cNvSpPr/>
              <p:nvPr/>
            </p:nvSpPr>
            <p:spPr>
              <a:xfrm>
                <a:off x="2895600" y="685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8" name="Rectangle 57"/>
              <p:cNvSpPr/>
              <p:nvPr/>
            </p:nvSpPr>
            <p:spPr>
              <a:xfrm>
                <a:off x="2895600" y="990600"/>
                <a:ext cx="381000" cy="152400"/>
              </a:xfrm>
              <a:prstGeom prst="rect">
                <a:avLst/>
              </a:prstGeom>
              <a:solidFill>
                <a:srgbClr val="C687ED"/>
              </a:solidFill>
              <a:ln>
                <a:solidFill>
                  <a:srgbClr val="C687ED"/>
                </a:solidFill>
              </a:ln>
              <a:effectLst>
                <a:glow rad="228600">
                  <a:srgbClr val="7030A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8" name="Rectangle 7"/>
            <p:cNvSpPr/>
            <p:nvPr/>
          </p:nvSpPr>
          <p:spPr>
            <a:xfrm>
              <a:off x="4572000" y="2819400"/>
              <a:ext cx="381000" cy="152400"/>
            </a:xfrm>
            <a:prstGeom prst="rect">
              <a:avLst/>
            </a:prstGeom>
            <a:solidFill>
              <a:schemeClr val="tx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689" name="TextBox 13"/>
            <p:cNvSpPr txBox="1">
              <a:spLocks noChangeArrowheads="1"/>
            </p:cNvSpPr>
            <p:nvPr/>
          </p:nvSpPr>
          <p:spPr bwMode="auto">
            <a:xfrm>
              <a:off x="4495800" y="18288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2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10" name="Rectangle 9"/>
            <p:cNvSpPr/>
            <p:nvPr/>
          </p:nvSpPr>
          <p:spPr>
            <a:xfrm>
              <a:off x="6400800" y="2819400"/>
              <a:ext cx="381000" cy="152400"/>
            </a:xfrm>
            <a:prstGeom prst="rect">
              <a:avLst/>
            </a:prstGeom>
            <a:solidFill>
              <a:schemeClr val="tx2">
                <a:lumMod val="20000"/>
                <a:lumOff val="80000"/>
              </a:schemeClr>
            </a:solidFill>
            <a:ln>
              <a:solidFill>
                <a:schemeClr val="tx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6400800" y="25146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7391400" y="2514600"/>
              <a:ext cx="381000" cy="1524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5486400" y="25146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4572000" y="2514600"/>
              <a:ext cx="381000" cy="152400"/>
            </a:xfrm>
            <a:prstGeom prst="rect">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5486400" y="28194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7391400" y="28194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p:nvSpPr>
          <p:spPr>
            <a:xfrm>
              <a:off x="304800" y="4114800"/>
              <a:ext cx="381000" cy="152400"/>
            </a:xfrm>
            <a:prstGeom prst="rect">
              <a:avLst/>
            </a:prstGeom>
            <a:solidFill>
              <a:srgbClr val="0070C0"/>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8" name="Rectangle 17"/>
            <p:cNvSpPr/>
            <p:nvPr/>
          </p:nvSpPr>
          <p:spPr>
            <a:xfrm>
              <a:off x="304800" y="4419600"/>
              <a:ext cx="381000"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699" name="TextBox 23"/>
            <p:cNvSpPr txBox="1">
              <a:spLocks noChangeArrowheads="1"/>
            </p:cNvSpPr>
            <p:nvPr/>
          </p:nvSpPr>
          <p:spPr bwMode="auto">
            <a:xfrm>
              <a:off x="228600" y="34290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Female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20" name="Rectangle 19"/>
            <p:cNvSpPr/>
            <p:nvPr/>
          </p:nvSpPr>
          <p:spPr>
            <a:xfrm>
              <a:off x="3124200" y="4114800"/>
              <a:ext cx="381000" cy="152400"/>
            </a:xfrm>
            <a:prstGeom prst="rect">
              <a:avLst/>
            </a:prstGeom>
            <a:solidFill>
              <a:srgbClr val="CCFF99"/>
            </a:solidFill>
            <a:ln>
              <a:solidFill>
                <a:srgbClr val="CC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2133600" y="4114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1219200" y="41148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2133600" y="4419600"/>
              <a:ext cx="381000" cy="152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3124200" y="44196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1219200" y="4419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6" name="Rectangle 25"/>
            <p:cNvSpPr/>
            <p:nvPr/>
          </p:nvSpPr>
          <p:spPr>
            <a:xfrm>
              <a:off x="4572000" y="4114800"/>
              <a:ext cx="381000" cy="152400"/>
            </a:xfrm>
            <a:prstGeom prst="rect">
              <a:avLst/>
            </a:prstGeom>
            <a:solidFill>
              <a:srgbClr val="FFFF00"/>
            </a:solidFill>
            <a:ln>
              <a:solidFill>
                <a:srgbClr val="FFFF00"/>
              </a:solidFill>
            </a:ln>
            <a:effectLst>
              <a:glow rad="228600">
                <a:srgbClr val="FFFF00">
                  <a:alpha val="40000"/>
                </a:srgb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709" name="TextBox 31"/>
            <p:cNvSpPr txBox="1">
              <a:spLocks noChangeArrowheads="1"/>
            </p:cNvSpPr>
            <p:nvPr/>
          </p:nvSpPr>
          <p:spPr bwMode="auto">
            <a:xfrm>
              <a:off x="4495800" y="34290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2 Female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28" name="Rectangle 27"/>
            <p:cNvSpPr/>
            <p:nvPr/>
          </p:nvSpPr>
          <p:spPr>
            <a:xfrm>
              <a:off x="6400800" y="4114800"/>
              <a:ext cx="381000" cy="152400"/>
            </a:xfrm>
            <a:prstGeom prst="rect">
              <a:avLst/>
            </a:prstGeom>
            <a:solidFill>
              <a:schemeClr val="tx1"/>
            </a:solidFill>
            <a:ln>
              <a:solidFill>
                <a:schemeClr val="tx1"/>
              </a:solidFill>
            </a:ln>
            <a:effectLst>
              <a:glow rad="2286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5486400" y="4419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6400800" y="4419600"/>
              <a:ext cx="381000" cy="1524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4572000" y="44196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5486400" y="4114800"/>
              <a:ext cx="381000" cy="152400"/>
            </a:xfrm>
            <a:prstGeom prst="rect">
              <a:avLst/>
            </a:prstGeom>
            <a:solidFill>
              <a:srgbClr val="FB9BD9"/>
            </a:solidFill>
            <a:ln>
              <a:solidFill>
                <a:srgbClr val="FB9BD9"/>
              </a:solidFill>
            </a:ln>
            <a:effectLst>
              <a:glow rad="228600">
                <a:srgbClr val="FF99FF">
                  <a:alpha val="5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7391400" y="4114800"/>
              <a:ext cx="381000" cy="152400"/>
            </a:xfrm>
            <a:prstGeom prst="rect">
              <a:avLst/>
            </a:prstGeom>
            <a:solidFill>
              <a:srgbClr val="E234DA"/>
            </a:solidFill>
            <a:ln>
              <a:solidFill>
                <a:srgbClr val="E234DA"/>
              </a:solidFill>
            </a:ln>
            <a:effectLst>
              <a:glow rad="228600">
                <a:srgbClr val="FF66CC">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4" name="Rectangle 33"/>
            <p:cNvSpPr/>
            <p:nvPr/>
          </p:nvSpPr>
          <p:spPr>
            <a:xfrm>
              <a:off x="7391400" y="44196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1723" name="TextBox 39"/>
            <p:cNvSpPr txBox="1">
              <a:spLocks noChangeArrowheads="1"/>
            </p:cNvSpPr>
            <p:nvPr/>
          </p:nvSpPr>
          <p:spPr bwMode="auto">
            <a:xfrm>
              <a:off x="2514600" y="50292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Pup</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36" name="Rectangle 35"/>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4419600" y="57150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3505200" y="6019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3505200" y="57150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4419600" y="60198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5410200" y="57150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3" name="Rectangle 42"/>
            <p:cNvSpPr/>
            <p:nvPr/>
          </p:nvSpPr>
          <p:spPr>
            <a:xfrm>
              <a:off x="5410200" y="60198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4" name="Straight Connector 43"/>
            <p:cNvCxnSpPr/>
            <p:nvPr/>
          </p:nvCxnSpPr>
          <p:spPr>
            <a:xfrm>
              <a:off x="4800600" y="1828800"/>
              <a:ext cx="3276600" cy="1219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10800000" flipV="1">
              <a:off x="4343400" y="1752600"/>
              <a:ext cx="35814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762000" y="3505200"/>
              <a:ext cx="28956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0800000" flipV="1">
              <a:off x="533400" y="3581400"/>
              <a:ext cx="2819400" cy="1295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3467100" y="3009900"/>
              <a:ext cx="1219200" cy="83820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3276600" y="4114800"/>
              <a:ext cx="1600200" cy="7620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9" name="Rectangle 58"/>
          <p:cNvSpPr/>
          <p:nvPr/>
        </p:nvSpPr>
        <p:spPr bwMode="auto">
          <a:xfrm>
            <a:off x="3011488" y="5837238"/>
            <a:ext cx="381000" cy="152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0" name="Rectangle 59"/>
          <p:cNvSpPr/>
          <p:nvPr/>
        </p:nvSpPr>
        <p:spPr bwMode="auto">
          <a:xfrm>
            <a:off x="725488" y="2697163"/>
            <a:ext cx="381000" cy="152400"/>
          </a:xfrm>
          <a:prstGeom prst="rect">
            <a:avLst/>
          </a:prstGeom>
          <a:ln>
            <a:noFill/>
          </a:ln>
          <a:effectLst>
            <a:glow rad="228600">
              <a:schemeClr val="bg1">
                <a:lumMod val="75000"/>
                <a:alpha val="60000"/>
              </a:schemeClr>
            </a:glo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61" name="Rectangle 60"/>
          <p:cNvSpPr/>
          <p:nvPr/>
        </p:nvSpPr>
        <p:spPr bwMode="auto">
          <a:xfrm>
            <a:off x="725488" y="2392363"/>
            <a:ext cx="381000" cy="152400"/>
          </a:xfrm>
          <a:prstGeom prst="rect">
            <a:avLst/>
          </a:prstGeom>
          <a:solidFill>
            <a:srgbClr val="FFFF00"/>
          </a:solidFill>
          <a:ln>
            <a:solidFill>
              <a:srgbClr val="FFFF00"/>
            </a:solidFill>
          </a:ln>
          <a:effectLst>
            <a:glow rad="228600">
              <a:srgbClr val="FFFF00">
                <a:alpha val="50000"/>
              </a:srgb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214313" y="76200"/>
            <a:ext cx="7086600" cy="1066800"/>
          </a:xfrm>
        </p:spPr>
        <p:txBody>
          <a:bodyPr/>
          <a:lstStyle/>
          <a:p>
            <a:r>
              <a:rPr lang="en-US" altLang="en-US" dirty="0" smtClean="0">
                <a:solidFill>
                  <a:schemeClr val="tx1"/>
                </a:solidFill>
                <a:latin typeface="Unangam Tunuu  Normal" panose="00000400000000000000" pitchFamily="2" charset="0"/>
                <a:cs typeface="Unangam Tunuu  Normal" panose="00000400000000000000" pitchFamily="2" charset="0"/>
              </a:rPr>
              <a:t>Filling out the family tree</a:t>
            </a:r>
          </a:p>
        </p:txBody>
      </p:sp>
      <p:sp>
        <p:nvSpPr>
          <p:cNvPr id="73731"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35F8FF58-4BC5-4448-9C44-4F99E7B9DD9E}" type="slidenum">
              <a:rPr lang="en-US" altLang="en-US" sz="1400">
                <a:solidFill>
                  <a:schemeClr val="tx1"/>
                </a:solidFill>
              </a:rPr>
              <a:pPr>
                <a:spcBef>
                  <a:spcPct val="0"/>
                </a:spcBef>
                <a:buClrTx/>
                <a:buSzTx/>
                <a:buFontTx/>
                <a:buNone/>
              </a:pPr>
              <a:t>31</a:t>
            </a:fld>
            <a:endParaRPr lang="en-US" altLang="en-US" sz="1400">
              <a:solidFill>
                <a:schemeClr val="tx1"/>
              </a:solidFill>
            </a:endParaRPr>
          </a:p>
        </p:txBody>
      </p:sp>
      <p:sp>
        <p:nvSpPr>
          <p:cNvPr id="73732"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grpSp>
        <p:nvGrpSpPr>
          <p:cNvPr id="73733" name="Group 14"/>
          <p:cNvGrpSpPr>
            <a:grpSpLocks/>
          </p:cNvGrpSpPr>
          <p:nvPr/>
        </p:nvGrpSpPr>
        <p:grpSpPr bwMode="auto">
          <a:xfrm>
            <a:off x="3276600" y="1828800"/>
            <a:ext cx="2589213" cy="3825875"/>
            <a:chOff x="3276600" y="1828800"/>
            <a:chExt cx="2589689" cy="3825578"/>
          </a:xfrm>
        </p:grpSpPr>
        <p:sp>
          <p:nvSpPr>
            <p:cNvPr id="6" name="Isosceles Triangle 5"/>
            <p:cNvSpPr/>
            <p:nvPr/>
          </p:nvSpPr>
          <p:spPr>
            <a:xfrm>
              <a:off x="3276600" y="2285965"/>
              <a:ext cx="914568" cy="990523"/>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4877094" y="2285965"/>
              <a:ext cx="914568" cy="99052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Oval 7"/>
            <p:cNvSpPr/>
            <p:nvPr/>
          </p:nvSpPr>
          <p:spPr>
            <a:xfrm>
              <a:off x="3962526" y="4114623"/>
              <a:ext cx="990782" cy="99052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3737" name="TextBox 5"/>
            <p:cNvSpPr txBox="1">
              <a:spLocks noChangeArrowheads="1"/>
            </p:cNvSpPr>
            <p:nvPr/>
          </p:nvSpPr>
          <p:spPr bwMode="auto">
            <a:xfrm>
              <a:off x="5029200" y="1828800"/>
              <a:ext cx="8370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2400" b="1">
                  <a:solidFill>
                    <a:schemeClr val="tx1"/>
                  </a:solidFill>
                  <a:latin typeface="Calibri" panose="020F0502020204030204" pitchFamily="34" charset="0"/>
                </a:rPr>
                <a:t>Male</a:t>
              </a:r>
            </a:p>
          </p:txBody>
        </p:sp>
        <p:sp>
          <p:nvSpPr>
            <p:cNvPr id="73738" name="TextBox 6"/>
            <p:cNvSpPr txBox="1">
              <a:spLocks noChangeArrowheads="1"/>
            </p:cNvSpPr>
            <p:nvPr/>
          </p:nvSpPr>
          <p:spPr bwMode="auto">
            <a:xfrm>
              <a:off x="3276600" y="1828800"/>
              <a:ext cx="11099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2400" b="1">
                  <a:solidFill>
                    <a:schemeClr val="tx1"/>
                  </a:solidFill>
                  <a:latin typeface="Calibri" panose="020F0502020204030204" pitchFamily="34" charset="0"/>
                </a:rPr>
                <a:t>Female</a:t>
              </a:r>
            </a:p>
          </p:txBody>
        </p:sp>
        <p:sp>
          <p:nvSpPr>
            <p:cNvPr id="73739" name="TextBox 7"/>
            <p:cNvSpPr txBox="1">
              <a:spLocks noChangeArrowheads="1"/>
            </p:cNvSpPr>
            <p:nvPr/>
          </p:nvSpPr>
          <p:spPr bwMode="auto">
            <a:xfrm>
              <a:off x="4114800" y="5192713"/>
              <a:ext cx="6783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2400" b="1">
                  <a:solidFill>
                    <a:schemeClr val="tx1"/>
                  </a:solidFill>
                  <a:latin typeface="Calibri" panose="020F0502020204030204" pitchFamily="34" charset="0"/>
                </a:rPr>
                <a:t>Pup</a:t>
              </a:r>
            </a:p>
          </p:txBody>
        </p:sp>
        <p:cxnSp>
          <p:nvCxnSpPr>
            <p:cNvPr id="12" name="Straight Connector 11"/>
            <p:cNvCxnSpPr>
              <a:stCxn id="6" idx="5"/>
              <a:endCxn id="7" idx="1"/>
            </p:cNvCxnSpPr>
            <p:nvPr/>
          </p:nvCxnSpPr>
          <p:spPr>
            <a:xfrm>
              <a:off x="3962526" y="2781226"/>
              <a:ext cx="91456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3810257" y="3428876"/>
              <a:ext cx="121910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dirty="0" smtClean="0">
                <a:solidFill>
                  <a:schemeClr val="tx1"/>
                </a:solidFill>
                <a:latin typeface="Unangam Tunuu  Normal" panose="00000400000000000000" pitchFamily="2" charset="0"/>
                <a:cs typeface="Unangam Tunuu  Normal" panose="00000400000000000000" pitchFamily="2" charset="0"/>
              </a:rPr>
              <a:t>Find Identification Numbers</a:t>
            </a:r>
          </a:p>
        </p:txBody>
      </p:sp>
      <p:sp>
        <p:nvSpPr>
          <p:cNvPr id="75779"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FF2D4EAD-B98E-40F0-A5FE-FCE87700EB31}" type="slidenum">
              <a:rPr lang="en-US" altLang="en-US" sz="1400">
                <a:solidFill>
                  <a:schemeClr val="tx1"/>
                </a:solidFill>
              </a:rPr>
              <a:pPr>
                <a:spcBef>
                  <a:spcPct val="0"/>
                </a:spcBef>
                <a:buClrTx/>
                <a:buSzTx/>
                <a:buFontTx/>
                <a:buNone/>
              </a:pPr>
              <a:t>32</a:t>
            </a:fld>
            <a:endParaRPr lang="en-US" altLang="en-US" sz="1400">
              <a:solidFill>
                <a:schemeClr val="tx1"/>
              </a:solidFill>
            </a:endParaRPr>
          </a:p>
        </p:txBody>
      </p:sp>
      <p:sp>
        <p:nvSpPr>
          <p:cNvPr id="75780"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grpSp>
        <p:nvGrpSpPr>
          <p:cNvPr id="75781" name="Group 4"/>
          <p:cNvGrpSpPr>
            <a:grpSpLocks/>
          </p:cNvGrpSpPr>
          <p:nvPr/>
        </p:nvGrpSpPr>
        <p:grpSpPr bwMode="auto">
          <a:xfrm>
            <a:off x="649288" y="1554163"/>
            <a:ext cx="7848600" cy="4419600"/>
            <a:chOff x="228600" y="1752600"/>
            <a:chExt cx="7848600" cy="4419600"/>
          </a:xfrm>
        </p:grpSpPr>
        <p:grpSp>
          <p:nvGrpSpPr>
            <p:cNvPr id="75785" name="Group 2"/>
            <p:cNvGrpSpPr>
              <a:grpSpLocks/>
            </p:cNvGrpSpPr>
            <p:nvPr/>
          </p:nvGrpSpPr>
          <p:grpSpPr bwMode="auto">
            <a:xfrm>
              <a:off x="228600" y="1905000"/>
              <a:ext cx="3429000" cy="1143000"/>
              <a:chOff x="0" y="0"/>
              <a:chExt cx="3429000" cy="1143000"/>
            </a:xfrm>
          </p:grpSpPr>
          <p:sp>
            <p:nvSpPr>
              <p:cNvPr id="75836" name="TextBox 3"/>
              <p:cNvSpPr txBox="1">
                <a:spLocks noChangeArrowheads="1"/>
              </p:cNvSpPr>
              <p:nvPr/>
            </p:nvSpPr>
            <p:spPr bwMode="auto">
              <a:xfrm>
                <a:off x="0" y="0"/>
                <a:ext cx="34290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50" name="Rectangle 49"/>
              <p:cNvSpPr/>
              <p:nvPr/>
            </p:nvSpPr>
            <p:spPr>
              <a:xfrm>
                <a:off x="76200" y="685800"/>
                <a:ext cx="381000" cy="152400"/>
              </a:xfrm>
              <a:prstGeom prst="rect">
                <a:avLst/>
              </a:prstGeom>
              <a:solidFill>
                <a:srgbClr val="FFFF00"/>
              </a:solidFill>
              <a:ln>
                <a:solidFill>
                  <a:srgbClr val="FFFF00"/>
                </a:solidFill>
              </a:ln>
              <a:effectLst>
                <a:glow rad="228600">
                  <a:srgbClr val="FFFF00">
                    <a:alpha val="50000"/>
                  </a:srgb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1" name="Rectangle 50"/>
              <p:cNvSpPr/>
              <p:nvPr/>
            </p:nvSpPr>
            <p:spPr>
              <a:xfrm>
                <a:off x="76200" y="990600"/>
                <a:ext cx="381000" cy="152400"/>
              </a:xfrm>
              <a:prstGeom prst="rect">
                <a:avLst/>
              </a:prstGeom>
              <a:ln>
                <a:noFill/>
              </a:ln>
              <a:effectLst>
                <a:glow rad="228600">
                  <a:schemeClr val="bg1">
                    <a:lumMod val="75000"/>
                    <a:alpha val="60000"/>
                  </a:schemeClr>
                </a:glow>
              </a:effectLst>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endParaRPr lang="en-US"/>
              </a:p>
            </p:txBody>
          </p:sp>
          <p:sp>
            <p:nvSpPr>
              <p:cNvPr id="52" name="Rectangle 51"/>
              <p:cNvSpPr/>
              <p:nvPr/>
            </p:nvSpPr>
            <p:spPr>
              <a:xfrm>
                <a:off x="990600" y="685800"/>
                <a:ext cx="381000" cy="152400"/>
              </a:xfrm>
              <a:prstGeom prst="rect">
                <a:avLst/>
              </a:prstGeom>
              <a:solidFill>
                <a:srgbClr val="E234DA"/>
              </a:solidFill>
              <a:ln>
                <a:solidFill>
                  <a:srgbClr val="E234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3" name="Rectangle 52"/>
              <p:cNvSpPr/>
              <p:nvPr/>
            </p:nvSpPr>
            <p:spPr>
              <a:xfrm>
                <a:off x="990600" y="990600"/>
                <a:ext cx="381000" cy="152400"/>
              </a:xfrm>
              <a:prstGeom prst="rect">
                <a:avLst/>
              </a:prstGeom>
              <a:solidFill>
                <a:srgbClr val="0570E5"/>
              </a:solidFill>
              <a:ln>
                <a:solidFill>
                  <a:srgbClr val="0570E5"/>
                </a:solidFill>
              </a:ln>
              <a:effectLst>
                <a:glow rad="228600">
                  <a:srgbClr val="0070C0">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4" name="Rectangle 53"/>
              <p:cNvSpPr/>
              <p:nvPr/>
            </p:nvSpPr>
            <p:spPr>
              <a:xfrm>
                <a:off x="1905000" y="685800"/>
                <a:ext cx="381000" cy="152400"/>
              </a:xfrm>
              <a:prstGeom prst="rect">
                <a:avLst/>
              </a:prstGeom>
              <a:solidFill>
                <a:schemeClr val="tx1"/>
              </a:solidFill>
              <a:ln>
                <a:solidFill>
                  <a:schemeClr val="tx1"/>
                </a:solidFill>
              </a:ln>
              <a:effectLst>
                <a:glow rad="203200">
                  <a:schemeClr val="tx1">
                    <a:alpha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5" name="Rectangle 54"/>
              <p:cNvSpPr/>
              <p:nvPr/>
            </p:nvSpPr>
            <p:spPr>
              <a:xfrm>
                <a:off x="1905000" y="990600"/>
                <a:ext cx="381000" cy="152400"/>
              </a:xfrm>
              <a:prstGeom prst="rect">
                <a:avLst/>
              </a:prstGeom>
              <a:solidFill>
                <a:srgbClr val="FA5206"/>
              </a:solidFill>
              <a:ln>
                <a:solidFill>
                  <a:srgbClr val="FA5206"/>
                </a:solidFill>
              </a:ln>
              <a:effectLst>
                <a:glow rad="2286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6" name="Rectangle 55"/>
              <p:cNvSpPr/>
              <p:nvPr/>
            </p:nvSpPr>
            <p:spPr>
              <a:xfrm>
                <a:off x="2895600" y="6858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57" name="Rectangle 56"/>
              <p:cNvSpPr/>
              <p:nvPr/>
            </p:nvSpPr>
            <p:spPr>
              <a:xfrm>
                <a:off x="2895600" y="990600"/>
                <a:ext cx="381000" cy="152400"/>
              </a:xfrm>
              <a:prstGeom prst="rect">
                <a:avLst/>
              </a:prstGeom>
              <a:solidFill>
                <a:srgbClr val="C687ED"/>
              </a:solidFill>
              <a:ln>
                <a:solidFill>
                  <a:srgbClr val="C687ED"/>
                </a:solidFill>
              </a:ln>
              <a:effectLst>
                <a:glow rad="228600">
                  <a:schemeClr val="accent2">
                    <a:lumMod val="40000"/>
                    <a:lumOff val="60000"/>
                    <a:alpha val="5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grpSp>
        <p:sp>
          <p:nvSpPr>
            <p:cNvPr id="7" name="Rectangle 6"/>
            <p:cNvSpPr/>
            <p:nvPr/>
          </p:nvSpPr>
          <p:spPr>
            <a:xfrm>
              <a:off x="4572000" y="2819400"/>
              <a:ext cx="381000" cy="152400"/>
            </a:xfrm>
            <a:prstGeom prst="rect">
              <a:avLst/>
            </a:prstGeom>
            <a:solidFill>
              <a:schemeClr val="tx1"/>
            </a:solidFill>
            <a:ln>
              <a:solidFill>
                <a:schemeClr val="tx1"/>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5787" name="TextBox 13"/>
            <p:cNvSpPr txBox="1">
              <a:spLocks noChangeArrowheads="1"/>
            </p:cNvSpPr>
            <p:nvPr/>
          </p:nvSpPr>
          <p:spPr bwMode="auto">
            <a:xfrm>
              <a:off x="4495800" y="18288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2 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9" name="Rectangle 8"/>
            <p:cNvSpPr/>
            <p:nvPr/>
          </p:nvSpPr>
          <p:spPr>
            <a:xfrm>
              <a:off x="6400800" y="2819400"/>
              <a:ext cx="381000" cy="152400"/>
            </a:xfrm>
            <a:prstGeom prst="rect">
              <a:avLst/>
            </a:prstGeom>
            <a:solidFill>
              <a:schemeClr val="tx2">
                <a:lumMod val="20000"/>
                <a:lumOff val="80000"/>
              </a:schemeClr>
            </a:solidFill>
            <a:ln>
              <a:solidFill>
                <a:schemeClr val="tx2">
                  <a:lumMod val="20000"/>
                  <a:lumOff val="80000"/>
                </a:schemeClr>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0" name="Rectangle 9"/>
            <p:cNvSpPr/>
            <p:nvPr/>
          </p:nvSpPr>
          <p:spPr>
            <a:xfrm>
              <a:off x="6400800" y="25146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1" name="Rectangle 10"/>
            <p:cNvSpPr/>
            <p:nvPr/>
          </p:nvSpPr>
          <p:spPr>
            <a:xfrm>
              <a:off x="7391400" y="2514600"/>
              <a:ext cx="381000" cy="1524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2" name="Rectangle 11"/>
            <p:cNvSpPr/>
            <p:nvPr/>
          </p:nvSpPr>
          <p:spPr>
            <a:xfrm>
              <a:off x="5486400" y="2514600"/>
              <a:ext cx="381000" cy="152400"/>
            </a:xfrm>
            <a:prstGeom prst="rect">
              <a:avLst/>
            </a:prstGeom>
            <a:solidFill>
              <a:srgbClr val="0BE0E5"/>
            </a:solidFill>
            <a:ln>
              <a:solidFill>
                <a:srgbClr val="0BE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Rectangle 12"/>
            <p:cNvSpPr/>
            <p:nvPr/>
          </p:nvSpPr>
          <p:spPr>
            <a:xfrm>
              <a:off x="4572000" y="2514600"/>
              <a:ext cx="381000" cy="152400"/>
            </a:xfrm>
            <a:prstGeom prst="rect">
              <a:avLst/>
            </a:prstGeom>
            <a:solidFill>
              <a:srgbClr val="7030A0"/>
            </a:solidFill>
            <a:ln>
              <a:solidFill>
                <a:srgbClr val="7030A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Rectangle 13"/>
            <p:cNvSpPr/>
            <p:nvPr/>
          </p:nvSpPr>
          <p:spPr>
            <a:xfrm>
              <a:off x="5486400" y="28194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Rectangle 14"/>
            <p:cNvSpPr/>
            <p:nvPr/>
          </p:nvSpPr>
          <p:spPr>
            <a:xfrm>
              <a:off x="7391400" y="28194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Rectangle 15"/>
            <p:cNvSpPr/>
            <p:nvPr/>
          </p:nvSpPr>
          <p:spPr>
            <a:xfrm>
              <a:off x="304800" y="4114800"/>
              <a:ext cx="381000" cy="152400"/>
            </a:xfrm>
            <a:prstGeom prst="rect">
              <a:avLst/>
            </a:prstGeom>
            <a:solidFill>
              <a:srgbClr val="0070C0"/>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7" name="Rectangle 16"/>
            <p:cNvSpPr/>
            <p:nvPr/>
          </p:nvSpPr>
          <p:spPr>
            <a:xfrm>
              <a:off x="304800" y="4419600"/>
              <a:ext cx="381000" cy="152400"/>
            </a:xfrm>
            <a:prstGeom prst="rect">
              <a:avLst/>
            </a:prstGeom>
            <a:solidFill>
              <a:srgbClr val="FFFF00"/>
            </a:solidFill>
            <a:ln>
              <a:solidFill>
                <a:srgbClr val="FFFF00"/>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5797" name="TextBox 23"/>
            <p:cNvSpPr txBox="1">
              <a:spLocks noChangeArrowheads="1"/>
            </p:cNvSpPr>
            <p:nvPr/>
          </p:nvSpPr>
          <p:spPr bwMode="auto">
            <a:xfrm>
              <a:off x="228600" y="34290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Female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19" name="Rectangle 18"/>
            <p:cNvSpPr/>
            <p:nvPr/>
          </p:nvSpPr>
          <p:spPr>
            <a:xfrm>
              <a:off x="3124200" y="4114800"/>
              <a:ext cx="381000" cy="152400"/>
            </a:xfrm>
            <a:prstGeom prst="rect">
              <a:avLst/>
            </a:prstGeom>
            <a:solidFill>
              <a:srgbClr val="CCFF99"/>
            </a:solidFill>
            <a:ln>
              <a:solidFill>
                <a:srgbClr val="CCFF9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0" name="Rectangle 19"/>
            <p:cNvSpPr/>
            <p:nvPr/>
          </p:nvSpPr>
          <p:spPr>
            <a:xfrm>
              <a:off x="2133600" y="4114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1" name="Rectangle 20"/>
            <p:cNvSpPr/>
            <p:nvPr/>
          </p:nvSpPr>
          <p:spPr>
            <a:xfrm>
              <a:off x="1219200" y="41148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Rectangle 21"/>
            <p:cNvSpPr/>
            <p:nvPr/>
          </p:nvSpPr>
          <p:spPr>
            <a:xfrm>
              <a:off x="2133600" y="4419600"/>
              <a:ext cx="381000" cy="152400"/>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3" name="Rectangle 22"/>
            <p:cNvSpPr/>
            <p:nvPr/>
          </p:nvSpPr>
          <p:spPr>
            <a:xfrm>
              <a:off x="3124200" y="44196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4" name="Rectangle 23"/>
            <p:cNvSpPr/>
            <p:nvPr/>
          </p:nvSpPr>
          <p:spPr>
            <a:xfrm>
              <a:off x="1219200" y="44196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Rectangle 24"/>
            <p:cNvSpPr/>
            <p:nvPr/>
          </p:nvSpPr>
          <p:spPr>
            <a:xfrm>
              <a:off x="4572000" y="4114800"/>
              <a:ext cx="381000" cy="152400"/>
            </a:xfrm>
            <a:prstGeom prst="rect">
              <a:avLst/>
            </a:prstGeom>
            <a:solidFill>
              <a:srgbClr val="FFFF00"/>
            </a:solidFill>
            <a:ln>
              <a:solidFill>
                <a:srgbClr val="FFFF00"/>
              </a:solidFill>
            </a:ln>
            <a:effectLst>
              <a:glow rad="228600">
                <a:schemeClr val="accent6">
                  <a:satMod val="175000"/>
                  <a:alpha val="40000"/>
                </a:schemeClr>
              </a:glow>
            </a:effectLst>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5807" name="TextBox 31"/>
            <p:cNvSpPr txBox="1">
              <a:spLocks noChangeArrowheads="1"/>
            </p:cNvSpPr>
            <p:nvPr/>
          </p:nvSpPr>
          <p:spPr bwMode="auto">
            <a:xfrm>
              <a:off x="4495800" y="34290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2 Female</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27" name="Rectangle 26"/>
            <p:cNvSpPr/>
            <p:nvPr/>
          </p:nvSpPr>
          <p:spPr>
            <a:xfrm>
              <a:off x="6400800" y="4114800"/>
              <a:ext cx="381000" cy="152400"/>
            </a:xfrm>
            <a:prstGeom prst="rect">
              <a:avLst/>
            </a:prstGeom>
            <a:solidFill>
              <a:schemeClr val="tx1"/>
            </a:solidFill>
            <a:ln>
              <a:solidFill>
                <a:schemeClr val="tx1"/>
              </a:solidFill>
            </a:ln>
            <a:effectLst>
              <a:glow rad="228600">
                <a:schemeClr val="tx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Rectangle 27"/>
            <p:cNvSpPr/>
            <p:nvPr/>
          </p:nvSpPr>
          <p:spPr>
            <a:xfrm>
              <a:off x="5486400" y="4419600"/>
              <a:ext cx="381000" cy="152400"/>
            </a:xfrm>
            <a:prstGeom prst="rect">
              <a:avLst/>
            </a:prstGeom>
            <a:solidFill>
              <a:srgbClr val="FF9933"/>
            </a:solidFill>
            <a:ln>
              <a:solidFill>
                <a:srgbClr val="FF9933"/>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9" name="Rectangle 28"/>
            <p:cNvSpPr/>
            <p:nvPr/>
          </p:nvSpPr>
          <p:spPr>
            <a:xfrm>
              <a:off x="6400800" y="4419600"/>
              <a:ext cx="381000" cy="152400"/>
            </a:xfrm>
            <a:prstGeom prst="rect">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0" name="Rectangle 29"/>
            <p:cNvSpPr/>
            <p:nvPr/>
          </p:nvSpPr>
          <p:spPr>
            <a:xfrm>
              <a:off x="4572000" y="44196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Rectangle 30"/>
            <p:cNvSpPr/>
            <p:nvPr/>
          </p:nvSpPr>
          <p:spPr>
            <a:xfrm>
              <a:off x="5486400" y="4114800"/>
              <a:ext cx="381000" cy="152400"/>
            </a:xfrm>
            <a:prstGeom prst="rect">
              <a:avLst/>
            </a:prstGeom>
            <a:solidFill>
              <a:srgbClr val="FB9BD9"/>
            </a:solidFill>
            <a:ln>
              <a:solidFill>
                <a:srgbClr val="FB9BD9"/>
              </a:solidFill>
            </a:ln>
            <a:effectLst>
              <a:glow rad="228600">
                <a:schemeClr val="tx1">
                  <a:lumMod val="40000"/>
                  <a:lumOff val="60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2" name="Rectangle 31"/>
            <p:cNvSpPr/>
            <p:nvPr/>
          </p:nvSpPr>
          <p:spPr>
            <a:xfrm>
              <a:off x="7391400" y="4114800"/>
              <a:ext cx="381000" cy="152400"/>
            </a:xfrm>
            <a:prstGeom prst="rect">
              <a:avLst/>
            </a:prstGeom>
            <a:solidFill>
              <a:srgbClr val="E234DA"/>
            </a:solidFill>
            <a:ln>
              <a:solidFill>
                <a:srgbClr val="E234DA"/>
              </a:solidFill>
            </a:ln>
            <a:effectLst>
              <a:glow rad="228600">
                <a:srgbClr val="FF66CC">
                  <a:alpha val="40000"/>
                </a:srgb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3" name="Rectangle 32"/>
            <p:cNvSpPr/>
            <p:nvPr/>
          </p:nvSpPr>
          <p:spPr>
            <a:xfrm>
              <a:off x="7391400" y="4419600"/>
              <a:ext cx="381000" cy="152400"/>
            </a:xfrm>
            <a:prstGeom prst="rect">
              <a:avLst/>
            </a:prstGeom>
            <a:solidFill>
              <a:srgbClr val="00FF00"/>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5821" name="TextBox 39"/>
            <p:cNvSpPr txBox="1">
              <a:spLocks noChangeArrowheads="1"/>
            </p:cNvSpPr>
            <p:nvPr/>
          </p:nvSpPr>
          <p:spPr bwMode="auto">
            <a:xfrm>
              <a:off x="2514600" y="5029200"/>
              <a:ext cx="342900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ctr" eaLnBrk="1" hangingPunct="1">
                <a:spcBef>
                  <a:spcPct val="0"/>
                </a:spcBef>
                <a:buClrTx/>
                <a:buSzTx/>
                <a:buFontTx/>
                <a:buNone/>
              </a:pPr>
              <a:r>
                <a:rPr lang="en-US" altLang="en-US" sz="1800">
                  <a:solidFill>
                    <a:schemeClr val="tx1"/>
                  </a:solidFill>
                  <a:latin typeface="Calibri" panose="020F0502020204030204" pitchFamily="34" charset="0"/>
                </a:rPr>
                <a:t>1 Pup</a:t>
              </a:r>
            </a:p>
            <a:p>
              <a:pPr eaLnBrk="1" hangingPunct="1">
                <a:spcBef>
                  <a:spcPct val="0"/>
                </a:spcBef>
                <a:buClrTx/>
                <a:buSzTx/>
                <a:buFontTx/>
                <a:buNone/>
              </a:pPr>
              <a:r>
                <a:rPr lang="en-US" altLang="en-US" sz="1200">
                  <a:solidFill>
                    <a:schemeClr val="tx1"/>
                  </a:solidFill>
                  <a:latin typeface="Calibri" panose="020F0502020204030204" pitchFamily="34" charset="0"/>
                </a:rPr>
                <a:t>Hg3.7	M2B	Pv29	SPGv11</a:t>
              </a:r>
            </a:p>
          </p:txBody>
        </p:sp>
        <p:sp>
          <p:nvSpPr>
            <p:cNvPr id="35" name="Rectangle 34"/>
            <p:cNvSpPr/>
            <p:nvPr/>
          </p:nvSpPr>
          <p:spPr>
            <a:xfrm>
              <a:off x="2590800" y="5715000"/>
              <a:ext cx="381000" cy="1524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7" name="Rectangle 36"/>
            <p:cNvSpPr/>
            <p:nvPr/>
          </p:nvSpPr>
          <p:spPr>
            <a:xfrm>
              <a:off x="4419600" y="5715000"/>
              <a:ext cx="381000" cy="1524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8" name="Rectangle 37"/>
            <p:cNvSpPr/>
            <p:nvPr/>
          </p:nvSpPr>
          <p:spPr>
            <a:xfrm>
              <a:off x="3505200" y="6019800"/>
              <a:ext cx="381000" cy="152400"/>
            </a:xfrm>
            <a:prstGeom prst="rect">
              <a:avLst/>
            </a:prstGeom>
            <a:solidFill>
              <a:srgbClr val="0570E5"/>
            </a:solidFill>
            <a:ln>
              <a:solidFill>
                <a:srgbClr val="0570E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9" name="Rectangle 38"/>
            <p:cNvSpPr/>
            <p:nvPr/>
          </p:nvSpPr>
          <p:spPr>
            <a:xfrm>
              <a:off x="3505200" y="5715000"/>
              <a:ext cx="381000" cy="152400"/>
            </a:xfrm>
            <a:prstGeom prst="rect">
              <a:avLst/>
            </a:prstGeom>
            <a:solidFill>
              <a:srgbClr val="FB9BD9"/>
            </a:solidFill>
            <a:ln>
              <a:solidFill>
                <a:srgbClr val="FB9BD9"/>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0" name="Rectangle 39"/>
            <p:cNvSpPr/>
            <p:nvPr/>
          </p:nvSpPr>
          <p:spPr>
            <a:xfrm>
              <a:off x="4419600" y="6019800"/>
              <a:ext cx="381000" cy="152400"/>
            </a:xfrm>
            <a:prstGeom prst="rect">
              <a:avLst/>
            </a:prstGeom>
            <a:solidFill>
              <a:srgbClr val="FA5206"/>
            </a:solidFill>
            <a:ln>
              <a:solidFill>
                <a:srgbClr val="FA520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1" name="Rectangle 40"/>
            <p:cNvSpPr/>
            <p:nvPr/>
          </p:nvSpPr>
          <p:spPr>
            <a:xfrm>
              <a:off x="5410200" y="5715000"/>
              <a:ext cx="381000" cy="152400"/>
            </a:xfrm>
            <a:prstGeom prst="rect">
              <a:avLst/>
            </a:prstGeom>
            <a:solidFill>
              <a:srgbClr val="C687ED"/>
            </a:solidFill>
            <a:ln>
              <a:solidFill>
                <a:srgbClr val="C687E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42" name="Rectangle 41"/>
            <p:cNvSpPr/>
            <p:nvPr/>
          </p:nvSpPr>
          <p:spPr>
            <a:xfrm>
              <a:off x="5410200" y="6019800"/>
              <a:ext cx="381000" cy="152400"/>
            </a:xfrm>
            <a:prstGeom prst="rect">
              <a:avLst/>
            </a:prstGeom>
            <a:solidFill>
              <a:srgbClr val="E234DA"/>
            </a:solidFill>
            <a:ln>
              <a:solidFill>
                <a:srgbClr val="E234DA"/>
              </a:solid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43" name="Straight Connector 42"/>
            <p:cNvCxnSpPr/>
            <p:nvPr/>
          </p:nvCxnSpPr>
          <p:spPr>
            <a:xfrm>
              <a:off x="4800600" y="1828800"/>
              <a:ext cx="3276600" cy="12192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10800000" flipV="1">
              <a:off x="4343400" y="1752600"/>
              <a:ext cx="35814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762000" y="3505200"/>
              <a:ext cx="2895600" cy="1143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0800000" flipV="1">
              <a:off x="533400" y="3581400"/>
              <a:ext cx="2819400" cy="12954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3467100" y="3009900"/>
              <a:ext cx="1219200" cy="83820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3276600" y="4114800"/>
              <a:ext cx="1600200" cy="7620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5782" name="Oval 57"/>
          <p:cNvSpPr>
            <a:spLocks noChangeArrowheads="1"/>
          </p:cNvSpPr>
          <p:nvPr/>
        </p:nvSpPr>
        <p:spPr bwMode="auto">
          <a:xfrm>
            <a:off x="1771650" y="1663700"/>
            <a:ext cx="1182688" cy="477838"/>
          </a:xfrm>
          <a:prstGeom prst="ellipse">
            <a:avLst/>
          </a:prstGeom>
          <a:noFill/>
          <a:ln w="635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1800">
              <a:solidFill>
                <a:schemeClr val="tx1"/>
              </a:solidFill>
            </a:endParaRPr>
          </a:p>
          <a:p>
            <a:pPr>
              <a:spcBef>
                <a:spcPct val="0"/>
              </a:spcBef>
              <a:buClrTx/>
              <a:buSzTx/>
              <a:buFontTx/>
              <a:buNone/>
            </a:pPr>
            <a:endParaRPr lang="en-US" altLang="en-US" sz="1800">
              <a:solidFill>
                <a:schemeClr val="tx1"/>
              </a:solidFill>
            </a:endParaRPr>
          </a:p>
        </p:txBody>
      </p:sp>
      <p:sp>
        <p:nvSpPr>
          <p:cNvPr id="75783" name="Oval 58"/>
          <p:cNvSpPr>
            <a:spLocks noChangeArrowheads="1"/>
          </p:cNvSpPr>
          <p:nvPr/>
        </p:nvSpPr>
        <p:spPr bwMode="auto">
          <a:xfrm>
            <a:off x="6030913" y="3175000"/>
            <a:ext cx="1182687" cy="477838"/>
          </a:xfrm>
          <a:prstGeom prst="ellipse">
            <a:avLst/>
          </a:prstGeom>
          <a:noFill/>
          <a:ln w="635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1800">
              <a:solidFill>
                <a:schemeClr val="tx1"/>
              </a:solidFill>
            </a:endParaRPr>
          </a:p>
        </p:txBody>
      </p:sp>
      <p:sp>
        <p:nvSpPr>
          <p:cNvPr id="75784" name="Oval 59"/>
          <p:cNvSpPr>
            <a:spLocks noChangeArrowheads="1"/>
          </p:cNvSpPr>
          <p:nvPr/>
        </p:nvSpPr>
        <p:spPr bwMode="auto">
          <a:xfrm>
            <a:off x="4000500" y="4754563"/>
            <a:ext cx="1182688" cy="477837"/>
          </a:xfrm>
          <a:prstGeom prst="ellipse">
            <a:avLst/>
          </a:prstGeom>
          <a:noFill/>
          <a:ln w="63500"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endParaRPr lang="en-US" altLang="en-US" sz="1800">
              <a:solidFill>
                <a:schemeClr val="tx1"/>
              </a:solidFill>
            </a:endParaRPr>
          </a:p>
        </p:txBody>
      </p:sp>
      <p:sp>
        <p:nvSpPr>
          <p:cNvPr id="61" name="Rectangle 60"/>
          <p:cNvSpPr/>
          <p:nvPr/>
        </p:nvSpPr>
        <p:spPr bwMode="auto">
          <a:xfrm>
            <a:off x="3011488" y="5837238"/>
            <a:ext cx="381000" cy="152400"/>
          </a:xfrm>
          <a:prstGeom prst="rect">
            <a:avLst/>
          </a:prstGeom>
          <a:solidFill>
            <a:schemeClr val="bg1"/>
          </a:solidFill>
          <a:ln>
            <a:noFill/>
          </a:ln>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fontAlgn="auto" hangingPunct="1">
              <a:spcBef>
                <a:spcPts val="0"/>
              </a:spcBef>
              <a:spcAft>
                <a:spcPts val="0"/>
              </a:spcAft>
              <a:defRPr/>
            </a:pP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tLang="en-US" dirty="0" smtClean="0">
                <a:solidFill>
                  <a:schemeClr val="tx1"/>
                </a:solidFill>
                <a:latin typeface="Unangam Tunuu  Normal" panose="00000400000000000000" pitchFamily="2" charset="0"/>
                <a:cs typeface="Unangam Tunuu  Normal" panose="00000400000000000000" pitchFamily="2" charset="0"/>
              </a:rPr>
              <a:t>Filling out the family tree</a:t>
            </a:r>
          </a:p>
        </p:txBody>
      </p:sp>
      <p:sp>
        <p:nvSpPr>
          <p:cNvPr id="77827" name="Slide Number Placeholder 2"/>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07293701-3AD4-4B60-8272-6E3783679278}" type="slidenum">
              <a:rPr lang="en-US" altLang="en-US" sz="1400">
                <a:solidFill>
                  <a:schemeClr val="tx1"/>
                </a:solidFill>
              </a:rPr>
              <a:pPr>
                <a:spcBef>
                  <a:spcPct val="0"/>
                </a:spcBef>
                <a:buClrTx/>
                <a:buSzTx/>
                <a:buFontTx/>
                <a:buNone/>
              </a:pPr>
              <a:t>33</a:t>
            </a:fld>
            <a:endParaRPr lang="en-US" altLang="en-US" sz="1400">
              <a:solidFill>
                <a:schemeClr val="tx1"/>
              </a:solidFill>
            </a:endParaRPr>
          </a:p>
        </p:txBody>
      </p:sp>
      <p:sp>
        <p:nvSpPr>
          <p:cNvPr id="77828" name="Date Placeholder 3"/>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grpSp>
        <p:nvGrpSpPr>
          <p:cNvPr id="77829" name="Group 16"/>
          <p:cNvGrpSpPr>
            <a:grpSpLocks/>
          </p:cNvGrpSpPr>
          <p:nvPr/>
        </p:nvGrpSpPr>
        <p:grpSpPr bwMode="auto">
          <a:xfrm>
            <a:off x="3276600" y="1828800"/>
            <a:ext cx="2589213" cy="3825875"/>
            <a:chOff x="3276600" y="1828800"/>
            <a:chExt cx="2589689" cy="3825578"/>
          </a:xfrm>
        </p:grpSpPr>
        <p:grpSp>
          <p:nvGrpSpPr>
            <p:cNvPr id="77830" name="Group 4"/>
            <p:cNvGrpSpPr>
              <a:grpSpLocks/>
            </p:cNvGrpSpPr>
            <p:nvPr/>
          </p:nvGrpSpPr>
          <p:grpSpPr bwMode="auto">
            <a:xfrm>
              <a:off x="3276600" y="1828800"/>
              <a:ext cx="2589689" cy="3825578"/>
              <a:chOff x="3276600" y="1828800"/>
              <a:chExt cx="2589689" cy="3825578"/>
            </a:xfrm>
          </p:grpSpPr>
          <p:sp>
            <p:nvSpPr>
              <p:cNvPr id="6" name="Isosceles Triangle 5"/>
              <p:cNvSpPr/>
              <p:nvPr/>
            </p:nvSpPr>
            <p:spPr>
              <a:xfrm>
                <a:off x="3276600" y="2285965"/>
                <a:ext cx="914568" cy="990523"/>
              </a:xfrm>
              <a:prstGeom prst="triangl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Rectangle 6"/>
              <p:cNvSpPr/>
              <p:nvPr/>
            </p:nvSpPr>
            <p:spPr>
              <a:xfrm>
                <a:off x="4877094" y="2285965"/>
                <a:ext cx="914568" cy="990523"/>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Oval 7"/>
              <p:cNvSpPr/>
              <p:nvPr/>
            </p:nvSpPr>
            <p:spPr>
              <a:xfrm>
                <a:off x="3962526" y="4114623"/>
                <a:ext cx="990782" cy="990523"/>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7837" name="TextBox 5"/>
              <p:cNvSpPr txBox="1">
                <a:spLocks noChangeArrowheads="1"/>
              </p:cNvSpPr>
              <p:nvPr/>
            </p:nvSpPr>
            <p:spPr bwMode="auto">
              <a:xfrm>
                <a:off x="5029200" y="1828800"/>
                <a:ext cx="8370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2400" b="1">
                    <a:solidFill>
                      <a:schemeClr val="tx1"/>
                    </a:solidFill>
                    <a:latin typeface="Calibri" panose="020F0502020204030204" pitchFamily="34" charset="0"/>
                  </a:rPr>
                  <a:t>Male</a:t>
                </a:r>
              </a:p>
            </p:txBody>
          </p:sp>
          <p:sp>
            <p:nvSpPr>
              <p:cNvPr id="77838" name="TextBox 6"/>
              <p:cNvSpPr txBox="1">
                <a:spLocks noChangeArrowheads="1"/>
              </p:cNvSpPr>
              <p:nvPr/>
            </p:nvSpPr>
            <p:spPr bwMode="auto">
              <a:xfrm>
                <a:off x="3276600" y="1828800"/>
                <a:ext cx="11099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2400" b="1">
                    <a:solidFill>
                      <a:schemeClr val="tx1"/>
                    </a:solidFill>
                    <a:latin typeface="Calibri" panose="020F0502020204030204" pitchFamily="34" charset="0"/>
                  </a:rPr>
                  <a:t>Female</a:t>
                </a:r>
              </a:p>
            </p:txBody>
          </p:sp>
          <p:sp>
            <p:nvSpPr>
              <p:cNvPr id="77839" name="TextBox 7"/>
              <p:cNvSpPr txBox="1">
                <a:spLocks noChangeArrowheads="1"/>
              </p:cNvSpPr>
              <p:nvPr/>
            </p:nvSpPr>
            <p:spPr bwMode="auto">
              <a:xfrm>
                <a:off x="4114800" y="5192713"/>
                <a:ext cx="6783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sz="2400" b="1">
                    <a:solidFill>
                      <a:schemeClr val="tx1"/>
                    </a:solidFill>
                    <a:latin typeface="Calibri" panose="020F0502020204030204" pitchFamily="34" charset="0"/>
                  </a:rPr>
                  <a:t>Pup</a:t>
                </a:r>
              </a:p>
            </p:txBody>
          </p:sp>
          <p:cxnSp>
            <p:nvCxnSpPr>
              <p:cNvPr id="12" name="Straight Connector 11"/>
              <p:cNvCxnSpPr>
                <a:stCxn id="6" idx="5"/>
                <a:endCxn id="7" idx="1"/>
              </p:cNvCxnSpPr>
              <p:nvPr/>
            </p:nvCxnSpPr>
            <p:spPr>
              <a:xfrm>
                <a:off x="3962526" y="2781226"/>
                <a:ext cx="91456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5400000">
                <a:off x="3810257" y="3428876"/>
                <a:ext cx="121910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7831" name="TextBox 10"/>
            <p:cNvSpPr txBox="1">
              <a:spLocks noChangeArrowheads="1"/>
            </p:cNvSpPr>
            <p:nvPr/>
          </p:nvSpPr>
          <p:spPr bwMode="auto">
            <a:xfrm>
              <a:off x="3528891" y="2592099"/>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b="1">
                  <a:solidFill>
                    <a:schemeClr val="tx1"/>
                  </a:solidFill>
                  <a:latin typeface="Calibri" panose="020F0502020204030204" pitchFamily="34" charset="0"/>
                </a:rPr>
                <a:t>2</a:t>
              </a:r>
            </a:p>
          </p:txBody>
        </p:sp>
        <p:sp>
          <p:nvSpPr>
            <p:cNvPr id="77832" name="TextBox 11"/>
            <p:cNvSpPr txBox="1">
              <a:spLocks noChangeArrowheads="1"/>
            </p:cNvSpPr>
            <p:nvPr/>
          </p:nvSpPr>
          <p:spPr bwMode="auto">
            <a:xfrm>
              <a:off x="5073671" y="2488912"/>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b="1">
                  <a:solidFill>
                    <a:schemeClr val="tx1"/>
                  </a:solidFill>
                  <a:latin typeface="Calibri" panose="020F0502020204030204" pitchFamily="34" charset="0"/>
                </a:rPr>
                <a:t>1</a:t>
              </a:r>
            </a:p>
          </p:txBody>
        </p:sp>
        <p:sp>
          <p:nvSpPr>
            <p:cNvPr id="77833" name="TextBox 12"/>
            <p:cNvSpPr txBox="1">
              <a:spLocks noChangeArrowheads="1"/>
            </p:cNvSpPr>
            <p:nvPr/>
          </p:nvSpPr>
          <p:spPr bwMode="auto">
            <a:xfrm>
              <a:off x="4223072" y="4271894"/>
              <a:ext cx="3930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r>
                <a:rPr lang="en-US" altLang="en-US" b="1">
                  <a:solidFill>
                    <a:schemeClr val="tx1"/>
                  </a:solidFill>
                  <a:latin typeface="Calibri" panose="020F0502020204030204" pitchFamily="34" charset="0"/>
                </a:rPr>
                <a:t>1</a:t>
              </a: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228600" y="304800"/>
            <a:ext cx="7620000" cy="914400"/>
          </a:xfrm>
        </p:spPr>
        <p:txBody>
          <a:bodyPr anchor="b"/>
          <a:lstStyle/>
          <a:p>
            <a:pPr eaLnBrk="1" hangingPunct="1"/>
            <a:r>
              <a:rPr lang="en-US" altLang="en-US" sz="4000" dirty="0" smtClean="0">
                <a:solidFill>
                  <a:schemeClr val="tx1"/>
                </a:solidFill>
                <a:latin typeface="Unangam Tunuu  Normal" panose="00000400000000000000" pitchFamily="2" charset="0"/>
                <a:cs typeface="Unangam Tunuu  Normal" panose="00000400000000000000" pitchFamily="2" charset="0"/>
              </a:rPr>
              <a:t/>
            </a:r>
            <a:br>
              <a:rPr lang="en-US" altLang="en-US" sz="4000" dirty="0" smtClean="0">
                <a:solidFill>
                  <a:schemeClr val="tx1"/>
                </a:solidFill>
                <a:latin typeface="Unangam Tunuu  Normal" panose="00000400000000000000" pitchFamily="2" charset="0"/>
                <a:cs typeface="Unangam Tunuu  Normal" panose="00000400000000000000" pitchFamily="2" charset="0"/>
              </a:rPr>
            </a:br>
            <a:r>
              <a:rPr lang="en-US" altLang="en-US" sz="3800" dirty="0" smtClean="0">
                <a:solidFill>
                  <a:schemeClr val="tx1"/>
                </a:solidFill>
                <a:latin typeface="Unangam Tunuu  Normal" panose="00000400000000000000" pitchFamily="2" charset="0"/>
                <a:cs typeface="Unangam Tunuu  Normal" panose="00000400000000000000" pitchFamily="2" charset="0"/>
              </a:rPr>
              <a:t>What can we learn </a:t>
            </a:r>
            <a:br>
              <a:rPr lang="en-US" altLang="en-US" sz="3800" dirty="0" smtClean="0">
                <a:solidFill>
                  <a:schemeClr val="tx1"/>
                </a:solidFill>
                <a:latin typeface="Unangam Tunuu  Normal" panose="00000400000000000000" pitchFamily="2" charset="0"/>
                <a:cs typeface="Unangam Tunuu  Normal" panose="00000400000000000000" pitchFamily="2" charset="0"/>
              </a:rPr>
            </a:br>
            <a:r>
              <a:rPr lang="en-US" altLang="en-US" sz="3800" dirty="0" smtClean="0">
                <a:solidFill>
                  <a:schemeClr val="tx1"/>
                </a:solidFill>
                <a:latin typeface="Unangam Tunuu  Normal" panose="00000400000000000000" pitchFamily="2" charset="0"/>
                <a:cs typeface="Unangam Tunuu  Normal" panose="00000400000000000000" pitchFamily="2" charset="0"/>
              </a:rPr>
              <a:t>from genetics?</a:t>
            </a:r>
          </a:p>
        </p:txBody>
      </p:sp>
      <p:sp>
        <p:nvSpPr>
          <p:cNvPr id="79875"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B6715DBA-8693-4924-9466-DF2994375AB0}" type="slidenum">
              <a:rPr lang="en-US" altLang="en-US" sz="1400">
                <a:solidFill>
                  <a:schemeClr val="tx1"/>
                </a:solidFill>
              </a:rPr>
              <a:pPr>
                <a:spcBef>
                  <a:spcPct val="0"/>
                </a:spcBef>
                <a:buClrTx/>
                <a:buSzTx/>
                <a:buFontTx/>
                <a:buNone/>
              </a:pPr>
              <a:t>34</a:t>
            </a:fld>
            <a:endParaRPr lang="en-US" altLang="en-US" sz="1400">
              <a:solidFill>
                <a:schemeClr val="tx1"/>
              </a:solidFill>
            </a:endParaRPr>
          </a:p>
        </p:txBody>
      </p:sp>
      <p:sp>
        <p:nvSpPr>
          <p:cNvPr id="79876"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2855E895-51A8-424B-A853-F72F5CB38129}" type="slidenum">
              <a:rPr lang="en-US" altLang="en-US" sz="1400">
                <a:solidFill>
                  <a:schemeClr val="tx1"/>
                </a:solidFill>
              </a:rPr>
              <a:pPr algn="r" eaLnBrk="1" hangingPunct="1">
                <a:spcBef>
                  <a:spcPct val="0"/>
                </a:spcBef>
                <a:buClrTx/>
                <a:buSzTx/>
                <a:buFontTx/>
                <a:buNone/>
              </a:pPr>
              <a:t>34</a:t>
            </a:fld>
            <a:endParaRPr lang="en-US" altLang="en-US" sz="1400">
              <a:solidFill>
                <a:schemeClr val="tx1"/>
              </a:solidFill>
            </a:endParaRPr>
          </a:p>
        </p:txBody>
      </p:sp>
      <p:sp>
        <p:nvSpPr>
          <p:cNvPr id="79877"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79878" name="Text Placeholder 7"/>
          <p:cNvSpPr>
            <a:spLocks/>
          </p:cNvSpPr>
          <p:nvPr/>
        </p:nvSpPr>
        <p:spPr bwMode="auto">
          <a:xfrm>
            <a:off x="228600" y="4114800"/>
            <a:ext cx="4724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r>
              <a:rPr lang="en-US" altLang="en-US" sz="2800" dirty="0"/>
              <a:t>Which seals are related</a:t>
            </a:r>
          </a:p>
          <a:p>
            <a:r>
              <a:rPr lang="en-US" altLang="en-US" sz="2800" dirty="0"/>
              <a:t>Reproductive success</a:t>
            </a:r>
          </a:p>
          <a:p>
            <a:r>
              <a:rPr lang="en-US" altLang="en-US" sz="2800" dirty="0"/>
              <a:t>Larger scale studies – population structure</a:t>
            </a:r>
          </a:p>
          <a:p>
            <a:pPr>
              <a:buFont typeface="Zapf Dingbats" charset="2"/>
              <a:buNone/>
            </a:pPr>
            <a:endParaRPr lang="en-US" altLang="en-US" sz="2800" dirty="0"/>
          </a:p>
        </p:txBody>
      </p:sp>
      <p:pic>
        <p:nvPicPr>
          <p:cNvPr id="79879" name="Picture 7" descr="DSC_0246_websm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406525"/>
            <a:ext cx="6019800" cy="262255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80" name="Text Placeholder 7"/>
          <p:cNvSpPr>
            <a:spLocks/>
          </p:cNvSpPr>
          <p:nvPr/>
        </p:nvSpPr>
        <p:spPr bwMode="auto">
          <a:xfrm>
            <a:off x="4724400" y="4114800"/>
            <a:ext cx="42672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r>
              <a:rPr lang="en-US" altLang="en-US" sz="2800" dirty="0"/>
              <a:t>Identify prey species from DNA in spew, stomach, and scat, tissue</a:t>
            </a:r>
          </a:p>
        </p:txBody>
      </p:sp>
      <p:sp>
        <p:nvSpPr>
          <p:cNvPr id="79881" name="Date Placeholder 11"/>
          <p:cNvSpPr>
            <a:spLocks noGrp="1"/>
          </p:cNvSpPr>
          <p:nvPr>
            <p:ph type="dt" sz="quarter" idx="11"/>
          </p:nvPr>
        </p:nvSpPr>
        <p:spPr bwMode="auto">
          <a:xfrm>
            <a:off x="228600" y="6248400"/>
            <a:ext cx="4953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rgbClr val="6B1525"/>
                </a:solidFill>
                <a:cs typeface="Arial" panose="020B0604020202020204" pitchFamily="34" charset="0"/>
              </a:rPr>
              <a:t>Lesson 3:</a:t>
            </a:r>
            <a:r>
              <a:rPr lang="en-US" altLang="en-US" sz="1700" smtClean="0">
                <a:solidFill>
                  <a:srgbClr val="6B1525"/>
                </a:solidFill>
                <a:cs typeface="Arial" panose="020B0604020202020204" pitchFamily="34" charset="0"/>
              </a:rPr>
              <a:t> </a:t>
            </a:r>
            <a:r>
              <a:rPr lang="en-US" altLang="en-US" sz="2000" b="0" i="1" smtClean="0">
                <a:solidFill>
                  <a:srgbClr val="6B1525"/>
                </a:solidFill>
                <a:cs typeface="Arial" panose="020B0604020202020204" pitchFamily="34" charset="0"/>
              </a:rPr>
              <a:t>What is a fur seal rookery?</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304800" y="228600"/>
            <a:ext cx="7391400" cy="990600"/>
          </a:xfrm>
        </p:spPr>
        <p:txBody>
          <a:bodyPr anchor="b"/>
          <a:lstStyle/>
          <a:p>
            <a:pPr eaLnBrk="1" hangingPunct="1"/>
            <a:r>
              <a:rPr lang="en-US" altLang="en-US" sz="4000" dirty="0" smtClean="0">
                <a:solidFill>
                  <a:schemeClr val="tx1"/>
                </a:solidFill>
                <a:latin typeface="Unangam Tunuu  Normal" panose="00000400000000000000" pitchFamily="2" charset="0"/>
                <a:cs typeface="Unangam Tunuu  Normal" panose="00000400000000000000" pitchFamily="2" charset="0"/>
              </a:rPr>
              <a:t>Summary</a:t>
            </a:r>
          </a:p>
        </p:txBody>
      </p:sp>
      <p:sp>
        <p:nvSpPr>
          <p:cNvPr id="81923"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4C9144E7-0391-4BB6-AFD5-C6E47CEAC3B6}" type="slidenum">
              <a:rPr lang="en-US" altLang="en-US" sz="1400">
                <a:solidFill>
                  <a:schemeClr val="tx1"/>
                </a:solidFill>
              </a:rPr>
              <a:pPr>
                <a:spcBef>
                  <a:spcPct val="0"/>
                </a:spcBef>
                <a:buClrTx/>
                <a:buSzTx/>
                <a:buFontTx/>
                <a:buNone/>
              </a:pPr>
              <a:t>35</a:t>
            </a:fld>
            <a:endParaRPr lang="en-US" altLang="en-US" sz="1400">
              <a:solidFill>
                <a:schemeClr val="tx1"/>
              </a:solidFill>
            </a:endParaRPr>
          </a:p>
        </p:txBody>
      </p:sp>
      <p:sp>
        <p:nvSpPr>
          <p:cNvPr id="81924" name="Slide Number Placeholder 12"/>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C1066697-CF9A-426E-A6E8-6F8EDE4804C2}" type="slidenum">
              <a:rPr lang="en-US" altLang="en-US" sz="1400">
                <a:solidFill>
                  <a:schemeClr val="tx1"/>
                </a:solidFill>
              </a:rPr>
              <a:pPr algn="r" eaLnBrk="1" hangingPunct="1">
                <a:spcBef>
                  <a:spcPct val="0"/>
                </a:spcBef>
                <a:buClrTx/>
                <a:buSzTx/>
                <a:buFontTx/>
                <a:buNone/>
              </a:pPr>
              <a:t>35</a:t>
            </a:fld>
            <a:endParaRPr lang="en-US" altLang="en-US" sz="1400">
              <a:solidFill>
                <a:schemeClr val="tx1"/>
              </a:solidFill>
            </a:endParaRPr>
          </a:p>
        </p:txBody>
      </p:sp>
      <p:sp>
        <p:nvSpPr>
          <p:cNvPr id="81925"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
        <p:nvSpPr>
          <p:cNvPr id="81926" name="Text Placeholder 7"/>
          <p:cNvSpPr>
            <a:spLocks/>
          </p:cNvSpPr>
          <p:nvPr/>
        </p:nvSpPr>
        <p:spPr bwMode="auto">
          <a:xfrm>
            <a:off x="228600" y="1371600"/>
            <a:ext cx="86868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r>
              <a:rPr lang="en-US" altLang="en-US" sz="2800"/>
              <a:t>Scientists can use genetics to find out who the parents of a northern fur seal pup are</a:t>
            </a:r>
          </a:p>
          <a:p>
            <a:r>
              <a:rPr lang="en-US" altLang="en-US" sz="2800"/>
              <a:t>DNA is the material that carries all the information about how a living thing will look and function</a:t>
            </a:r>
          </a:p>
          <a:p>
            <a:r>
              <a:rPr lang="en-US" altLang="en-US" sz="2800"/>
              <a:t>Pups get one copy of their DNA from each parent</a:t>
            </a:r>
          </a:p>
          <a:p>
            <a:r>
              <a:rPr lang="en-US" altLang="en-US" sz="2800"/>
              <a:t>Looking at specific locations on the DNA, scientists can match the DNA from the pup to each parent</a:t>
            </a:r>
          </a:p>
        </p:txBody>
      </p:sp>
      <p:pic>
        <p:nvPicPr>
          <p:cNvPr id="81927" name="Picture 7" descr="Roundup_Rod_PG-9715.jpg"/>
          <p:cNvPicPr>
            <a:picLocks noChangeAspect="1"/>
          </p:cNvPicPr>
          <p:nvPr/>
        </p:nvPicPr>
        <p:blipFill>
          <a:blip r:embed="rId3">
            <a:extLst>
              <a:ext uri="{28A0092B-C50C-407E-A947-70E740481C1C}">
                <a14:useLocalDpi xmlns:a14="http://schemas.microsoft.com/office/drawing/2010/main" val="0"/>
              </a:ext>
            </a:extLst>
          </a:blip>
          <a:srcRect t="49915" r="662"/>
          <a:stretch>
            <a:fillRect/>
          </a:stretch>
        </p:blipFill>
        <p:spPr bwMode="auto">
          <a:xfrm>
            <a:off x="1285875" y="4724400"/>
            <a:ext cx="6181725" cy="120650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8" name="Date Placeholder 11"/>
          <p:cNvSpPr>
            <a:spLocks noGrp="1"/>
          </p:cNvSpPr>
          <p:nvPr>
            <p:ph type="dt" sz="quarter" idx="11"/>
          </p:nvPr>
        </p:nvSpPr>
        <p:spPr bwMode="auto">
          <a:xfrm>
            <a:off x="228600" y="6248400"/>
            <a:ext cx="4953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rgbClr val="6B1525"/>
                </a:solidFill>
                <a:cs typeface="Arial" panose="020B0604020202020204" pitchFamily="34" charset="0"/>
              </a:rPr>
              <a:t>Lesson 3:</a:t>
            </a:r>
            <a:r>
              <a:rPr lang="en-US" altLang="en-US" sz="1700" smtClean="0">
                <a:solidFill>
                  <a:srgbClr val="6B1525"/>
                </a:solidFill>
                <a:cs typeface="Arial" panose="020B0604020202020204" pitchFamily="34" charset="0"/>
              </a:rPr>
              <a:t> </a:t>
            </a:r>
            <a:r>
              <a:rPr lang="en-US" altLang="en-US" sz="2000" b="0" i="1" smtClean="0">
                <a:solidFill>
                  <a:srgbClr val="6B1525"/>
                </a:solidFill>
                <a:cs typeface="Arial" panose="020B0604020202020204" pitchFamily="34" charset="0"/>
              </a:rPr>
              <a:t>What is a fur seal rookery?</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Content Placeholder 1"/>
          <p:cNvSpPr>
            <a:spLocks noGrp="1"/>
          </p:cNvSpPr>
          <p:nvPr>
            <p:ph sz="quarter" idx="1"/>
          </p:nvPr>
        </p:nvSpPr>
        <p:spPr>
          <a:xfrm>
            <a:off x="457200" y="1981200"/>
            <a:ext cx="8229600" cy="2057400"/>
          </a:xfrm>
        </p:spPr>
        <p:txBody>
          <a:bodyPr/>
          <a:lstStyle/>
          <a:p>
            <a:r>
              <a:rPr lang="en-US" altLang="en-US" sz="2800" dirty="0" smtClean="0"/>
              <a:t>The following slides provide background on northern fur seal life history if this activity is being done as a stand-alone lesson</a:t>
            </a:r>
          </a:p>
        </p:txBody>
      </p:sp>
      <p:sp>
        <p:nvSpPr>
          <p:cNvPr id="83971" name="Title 3"/>
          <p:cNvSpPr>
            <a:spLocks noGrp="1"/>
          </p:cNvSpPr>
          <p:nvPr>
            <p:ph type="title"/>
          </p:nvPr>
        </p:nvSpPr>
        <p:spPr/>
        <p:txBody>
          <a:bodyPr/>
          <a:lstStyle/>
          <a:p>
            <a:r>
              <a:rPr lang="en-US" altLang="en-US" dirty="0" smtClean="0">
                <a:solidFill>
                  <a:schemeClr val="tx1"/>
                </a:solidFill>
                <a:latin typeface="Unangam Tunuu  Normal" panose="00000400000000000000" pitchFamily="2" charset="0"/>
                <a:cs typeface="Unangam Tunuu  Normal" panose="00000400000000000000" pitchFamily="2" charset="0"/>
              </a:rPr>
              <a:t>Background slides</a:t>
            </a:r>
          </a:p>
        </p:txBody>
      </p:sp>
      <p:sp>
        <p:nvSpPr>
          <p:cNvPr id="83972" name="Slide Number Placeholder 4"/>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F15C34D8-539C-4C81-B14E-17E1244E55CC}" type="slidenum">
              <a:rPr lang="en-US" altLang="en-US" sz="1400">
                <a:solidFill>
                  <a:schemeClr val="tx1"/>
                </a:solidFill>
              </a:rPr>
              <a:pPr>
                <a:spcBef>
                  <a:spcPct val="0"/>
                </a:spcBef>
                <a:buClrTx/>
                <a:buSzTx/>
                <a:buFontTx/>
                <a:buNone/>
              </a:pPr>
              <a:t>36</a:t>
            </a:fld>
            <a:endParaRPr lang="en-US" altLang="en-US" sz="1400">
              <a:solidFill>
                <a:schemeClr val="tx1"/>
              </a:solidFill>
            </a:endParaRPr>
          </a:p>
        </p:txBody>
      </p:sp>
      <p:sp>
        <p:nvSpPr>
          <p:cNvPr id="83973" name="Date Placeholder 5"/>
          <p:cNvSpPr>
            <a:spLocks noGrp="1"/>
          </p:cNvSpPr>
          <p:nvPr>
            <p:ph type="dt"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ext Placeholder 9"/>
          <p:cNvSpPr>
            <a:spLocks noGrp="1"/>
          </p:cNvSpPr>
          <p:nvPr>
            <p:ph type="body" sz="half" idx="1"/>
          </p:nvPr>
        </p:nvSpPr>
        <p:spPr>
          <a:xfrm>
            <a:off x="228600" y="1219200"/>
            <a:ext cx="8686800" cy="4648200"/>
          </a:xfrm>
        </p:spPr>
        <p:txBody>
          <a:bodyPr/>
          <a:lstStyle/>
          <a:p>
            <a:pPr eaLnBrk="1" hangingPunct="1">
              <a:spcBef>
                <a:spcPct val="0"/>
              </a:spcBef>
              <a:spcAft>
                <a:spcPts val="1200"/>
              </a:spcAft>
            </a:pPr>
            <a:endParaRPr lang="en-US" altLang="en-US" sz="2800" b="1" dirty="0" smtClean="0">
              <a:solidFill>
                <a:srgbClr val="97361F"/>
              </a:solidFill>
            </a:endParaRPr>
          </a:p>
          <a:p>
            <a:pPr eaLnBrk="1" hangingPunct="1">
              <a:spcBef>
                <a:spcPct val="0"/>
              </a:spcBef>
              <a:spcAft>
                <a:spcPts val="1200"/>
              </a:spcAft>
            </a:pPr>
            <a:r>
              <a:rPr lang="en-US" altLang="en-US" sz="2800" b="1" dirty="0" smtClean="0"/>
              <a:t>What is a fur seal?</a:t>
            </a:r>
          </a:p>
          <a:p>
            <a:pPr eaLnBrk="1" hangingPunct="1">
              <a:spcBef>
                <a:spcPct val="0"/>
              </a:spcBef>
              <a:spcAft>
                <a:spcPts val="1200"/>
              </a:spcAft>
            </a:pPr>
            <a:endParaRPr lang="en-US" altLang="en-US" sz="2800" dirty="0" smtClean="0"/>
          </a:p>
        </p:txBody>
      </p:sp>
      <p:sp>
        <p:nvSpPr>
          <p:cNvPr id="86019" name="Title 7"/>
          <p:cNvSpPr>
            <a:spLocks noGrp="1"/>
          </p:cNvSpPr>
          <p:nvPr>
            <p:ph type="title"/>
          </p:nvPr>
        </p:nvSpPr>
        <p:spPr>
          <a:xfrm>
            <a:off x="228600" y="0"/>
            <a:ext cx="8610600" cy="1219200"/>
          </a:xfrm>
        </p:spPr>
        <p:txBody>
          <a:bodyPr anchor="b"/>
          <a:lstStyle/>
          <a:p>
            <a:pPr eaLnBrk="1" hangingPunct="1"/>
            <a:r>
              <a:rPr lang="en-US" altLang="en-US" sz="4000" dirty="0" smtClean="0">
                <a:solidFill>
                  <a:schemeClr val="tx1"/>
                </a:solidFill>
                <a:latin typeface="Unangam Tunuu  Normal" panose="00000400000000000000" pitchFamily="2" charset="0"/>
                <a:cs typeface="Unangam Tunuu  Normal" panose="00000400000000000000" pitchFamily="2" charset="0"/>
              </a:rPr>
              <a:t>Background…</a:t>
            </a:r>
          </a:p>
        </p:txBody>
      </p:sp>
      <p:sp>
        <p:nvSpPr>
          <p:cNvPr id="86020" name="Slide Number Placeholder 9"/>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2DABC091-F060-4367-8ABC-A48DC64E1030}" type="slidenum">
              <a:rPr lang="en-US" altLang="en-US" sz="1400">
                <a:solidFill>
                  <a:schemeClr val="tx1"/>
                </a:solidFill>
              </a:rPr>
              <a:pPr>
                <a:spcBef>
                  <a:spcPct val="0"/>
                </a:spcBef>
                <a:buClrTx/>
                <a:buSzTx/>
                <a:buFontTx/>
                <a:buNone/>
              </a:pPr>
              <a:t>37</a:t>
            </a:fld>
            <a:endParaRPr lang="en-US" altLang="en-US" sz="1400">
              <a:solidFill>
                <a:schemeClr val="tx1"/>
              </a:solidFill>
            </a:endParaRPr>
          </a:p>
        </p:txBody>
      </p:sp>
      <p:sp>
        <p:nvSpPr>
          <p:cNvPr id="86021" name="Date Placeholder 11"/>
          <p:cNvSpPr>
            <a:spLocks noGrp="1"/>
          </p:cNvSpPr>
          <p:nvPr>
            <p:ph type="dt" sz="quarter" idx="11"/>
          </p:nvPr>
        </p:nvSpPr>
        <p:spPr bwMode="auto">
          <a:xfrm>
            <a:off x="228600" y="6248400"/>
            <a:ext cx="4953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buFont typeface="Zapf Dingbats" charset="2"/>
              <a:buNone/>
            </a:pPr>
            <a:r>
              <a:rPr lang="en-US" altLang="en-US" sz="2000" smtClean="0">
                <a:solidFill>
                  <a:srgbClr val="6B1525"/>
                </a:solidFill>
                <a:cs typeface="Arial" panose="020B0604020202020204" pitchFamily="34" charset="0"/>
              </a:rPr>
              <a:t>Lesson 3:</a:t>
            </a:r>
            <a:r>
              <a:rPr lang="en-US" altLang="en-US" sz="1700" smtClean="0">
                <a:solidFill>
                  <a:srgbClr val="6B1525"/>
                </a:solidFill>
                <a:cs typeface="Arial" panose="020B0604020202020204" pitchFamily="34" charset="0"/>
              </a:rPr>
              <a:t> </a:t>
            </a:r>
            <a:r>
              <a:rPr lang="en-US" altLang="en-US" sz="2000" b="0" i="1" smtClean="0">
                <a:solidFill>
                  <a:srgbClr val="6B1525"/>
                </a:solidFill>
                <a:cs typeface="Arial" panose="020B0604020202020204" pitchFamily="34" charset="0"/>
              </a:rPr>
              <a:t>What is a fur seal rookery?</a:t>
            </a:r>
          </a:p>
        </p:txBody>
      </p:sp>
      <p:pic>
        <p:nvPicPr>
          <p:cNvPr id="86022" name="Picture 7" descr="SNP92bu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755900"/>
            <a:ext cx="5486400" cy="325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3" name="Picture 5" descr="SNP89pup"/>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509713"/>
            <a:ext cx="4191000" cy="298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72" name="Picture 4" descr="SNP92harem"/>
          <p:cNvPicPr>
            <a:picLocks noGrp="1" noChangeAspect="1" noChangeArrowheads="1"/>
          </p:cNvPicPr>
          <p:nvPr>
            <p:ph type="body" sz="half" idx="1"/>
          </p:nvPr>
        </p:nvPicPr>
        <p:blipFill rotWithShape="1">
          <a:blip r:embed="rId3">
            <a:extLst>
              <a:ext uri="{28A0092B-C50C-407E-A947-70E740481C1C}">
                <a14:useLocalDpi xmlns:a14="http://schemas.microsoft.com/office/drawing/2010/main" val="0"/>
              </a:ext>
            </a:extLst>
          </a:blip>
          <a:srcRect r="36890"/>
          <a:stretch/>
        </p:blipFill>
        <p:spPr>
          <a:xfrm>
            <a:off x="228600" y="1681480"/>
            <a:ext cx="4114800" cy="3749040"/>
          </a:xfrm>
        </p:spPr>
      </p:pic>
      <p:sp>
        <p:nvSpPr>
          <p:cNvPr id="5" name="Content Placeholder 4"/>
          <p:cNvSpPr>
            <a:spLocks noGrp="1"/>
          </p:cNvSpPr>
          <p:nvPr>
            <p:ph sz="half" idx="2"/>
          </p:nvPr>
        </p:nvSpPr>
        <p:spPr>
          <a:xfrm>
            <a:off x="4495800" y="1562100"/>
            <a:ext cx="4572000" cy="4114800"/>
          </a:xfrm>
        </p:spPr>
        <p:txBody>
          <a:bodyPr/>
          <a:lstStyle/>
          <a:p>
            <a:r>
              <a:rPr lang="en-US" sz="2800" dirty="0" smtClean="0"/>
              <a:t>Breed in rookeries – males have territories; lots of females</a:t>
            </a:r>
          </a:p>
          <a:p>
            <a:r>
              <a:rPr lang="en-US" sz="2800" dirty="0" smtClean="0"/>
              <a:t>Males 4x larger than females</a:t>
            </a:r>
          </a:p>
          <a:p>
            <a:r>
              <a:rPr lang="en-US" sz="2800" dirty="0" smtClean="0"/>
              <a:t>Each female has one pup</a:t>
            </a:r>
          </a:p>
          <a:p>
            <a:r>
              <a:rPr lang="en-US" sz="2800" dirty="0" smtClean="0"/>
              <a:t>Females nurse pups for about 4 months</a:t>
            </a:r>
          </a:p>
        </p:txBody>
      </p:sp>
      <p:sp>
        <p:nvSpPr>
          <p:cNvPr id="88066" name="Rectangle 2"/>
          <p:cNvSpPr>
            <a:spLocks noGrp="1" noChangeArrowheads="1"/>
          </p:cNvSpPr>
          <p:nvPr>
            <p:ph type="title"/>
          </p:nvPr>
        </p:nvSpPr>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cs typeface="Unangam Tunuu  Normal" panose="00000400000000000000" pitchFamily="2" charset="0"/>
              </a:rPr>
              <a:t>Fur seal life history</a:t>
            </a:r>
          </a:p>
        </p:txBody>
      </p:sp>
      <p:sp>
        <p:nvSpPr>
          <p:cNvPr id="88067"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9AC6BC58-DA87-4E14-A3CD-7AB92F618C6E}" type="slidenum">
              <a:rPr lang="en-US" altLang="en-US" sz="1400">
                <a:solidFill>
                  <a:schemeClr val="tx1"/>
                </a:solidFill>
              </a:rPr>
              <a:pPr>
                <a:spcBef>
                  <a:spcPct val="0"/>
                </a:spcBef>
                <a:buClrTx/>
                <a:buSzTx/>
                <a:buFontTx/>
                <a:buNone/>
              </a:pPr>
              <a:t>38</a:t>
            </a:fld>
            <a:endParaRPr lang="en-US" altLang="en-US" sz="1400">
              <a:solidFill>
                <a:schemeClr val="tx1"/>
              </a:solidFill>
            </a:endParaRPr>
          </a:p>
        </p:txBody>
      </p:sp>
      <p:sp>
        <p:nvSpPr>
          <p:cNvPr id="88071" name="Date Placeholder 11"/>
          <p:cNvSpPr>
            <a:spLocks noGrp="1"/>
          </p:cNvSpPr>
          <p:nvPr>
            <p:ph type="dt" sz="half"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a:t>
            </a:r>
            <a:r>
              <a:rPr lang="en-US" altLang="en-US" sz="1700" smtClean="0">
                <a:solidFill>
                  <a:schemeClr val="tx1"/>
                </a:solidFill>
                <a:cs typeface="Arial" panose="020B0604020202020204" pitchFamily="34" charset="0"/>
              </a:rPr>
              <a:t> </a:t>
            </a:r>
            <a:r>
              <a:rPr lang="en-US" altLang="en-US" sz="2000" b="0" i="1" smtClean="0">
                <a:solidFill>
                  <a:schemeClr val="tx1"/>
                </a:solidFill>
                <a:cs typeface="Arial" panose="020B0604020202020204" pitchFamily="34" charset="0"/>
              </a:rPr>
              <a:t>What is a fur seal rookery?</a:t>
            </a:r>
          </a:p>
        </p:txBody>
      </p:sp>
      <p:sp>
        <p:nvSpPr>
          <p:cNvPr id="88068"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0302AA1C-2B42-460F-9796-12D21F5E0785}" type="slidenum">
              <a:rPr lang="en-US" altLang="en-US" sz="1400">
                <a:solidFill>
                  <a:schemeClr val="tx1"/>
                </a:solidFill>
              </a:rPr>
              <a:pPr algn="r" eaLnBrk="1" hangingPunct="1">
                <a:spcBef>
                  <a:spcPct val="0"/>
                </a:spcBef>
                <a:buClrTx/>
                <a:buSzTx/>
                <a:buFontTx/>
                <a:buNone/>
              </a:pPr>
              <a:t>38</a:t>
            </a:fld>
            <a:endParaRPr lang="en-US" altLang="en-US" sz="1400">
              <a:solidFill>
                <a:schemeClr val="tx1"/>
              </a:solidFill>
            </a:endParaRPr>
          </a:p>
        </p:txBody>
      </p:sp>
      <p:sp>
        <p:nvSpPr>
          <p:cNvPr id="88069"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88070"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28600" y="0"/>
            <a:ext cx="8686800" cy="12192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cs typeface="Unangam Tunuu  Normal" panose="00000400000000000000" pitchFamily="2" charset="0"/>
              </a:rPr>
              <a:t>Where are northern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fur seal rookeries?</a:t>
            </a:r>
          </a:p>
        </p:txBody>
      </p:sp>
      <p:sp>
        <p:nvSpPr>
          <p:cNvPr id="90115" name="Date Placeholder 6"/>
          <p:cNvSpPr>
            <a:spLocks noGrp="1"/>
          </p:cNvSpPr>
          <p:nvPr>
            <p:ph type="dt" sz="quarter" idx="11"/>
          </p:nvPr>
        </p:nvSpPr>
        <p:spPr bwMode="auto">
          <a:xfrm>
            <a:off x="228600" y="6248400"/>
            <a:ext cx="41148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1800" b="0" smtClean="0">
                <a:solidFill>
                  <a:schemeClr val="tx1"/>
                </a:solidFill>
                <a:cs typeface="Arial" panose="020B0604020202020204" pitchFamily="34" charset="0"/>
              </a:rPr>
              <a:t>Lesson 3: What is a fur seal rookery?</a:t>
            </a:r>
          </a:p>
        </p:txBody>
      </p:sp>
      <p:sp>
        <p:nvSpPr>
          <p:cNvPr id="90116" name="Slide Number Placeholder 6"/>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A4389C5F-AC7D-4D08-B398-AC320979D16D}" type="slidenum">
              <a:rPr lang="en-US" altLang="en-US" sz="1400">
                <a:solidFill>
                  <a:schemeClr val="tx1"/>
                </a:solidFill>
              </a:rPr>
              <a:pPr>
                <a:spcBef>
                  <a:spcPct val="0"/>
                </a:spcBef>
                <a:buClrTx/>
                <a:buSzTx/>
                <a:buFontTx/>
                <a:buNone/>
              </a:pPr>
              <a:t>39</a:t>
            </a:fld>
            <a:endParaRPr lang="en-US" altLang="en-US" sz="1400">
              <a:solidFill>
                <a:schemeClr val="tx1"/>
              </a:solidFill>
            </a:endParaRPr>
          </a:p>
        </p:txBody>
      </p:sp>
      <p:sp>
        <p:nvSpPr>
          <p:cNvPr id="90117"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pic>
        <p:nvPicPr>
          <p:cNvPr id="90118" name="Picture 1" descr="distribution2"/>
          <p:cNvPicPr>
            <a:picLocks noChangeAspect="1" noChangeArrowheads="1"/>
          </p:cNvPicPr>
          <p:nvPr/>
        </p:nvPicPr>
        <p:blipFill>
          <a:blip r:embed="rId3">
            <a:extLst>
              <a:ext uri="{28A0092B-C50C-407E-A947-70E740481C1C}">
                <a14:useLocalDpi xmlns:a14="http://schemas.microsoft.com/office/drawing/2010/main" val="0"/>
              </a:ext>
            </a:extLst>
          </a:blip>
          <a:srcRect l="13760" t="33862" r="8151" b="16351"/>
          <a:stretch>
            <a:fillRect/>
          </a:stretch>
        </p:blipFill>
        <p:spPr bwMode="auto">
          <a:xfrm>
            <a:off x="709613" y="1295400"/>
            <a:ext cx="7724775" cy="4648200"/>
          </a:xfrm>
          <a:prstGeom prst="rect">
            <a:avLst/>
          </a:prstGeom>
          <a:noFill/>
          <a:ln>
            <a:noFill/>
          </a:ln>
          <a:effectLst>
            <a:outerShdw dist="139700" dir="2700000" algn="tl" rotWithShape="0">
              <a:srgbClr val="333333">
                <a:alpha val="64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9" name="TextBox 6"/>
          <p:cNvSpPr txBox="1">
            <a:spLocks noChangeArrowheads="1"/>
          </p:cNvSpPr>
          <p:nvPr/>
        </p:nvSpPr>
        <p:spPr bwMode="auto">
          <a:xfrm>
            <a:off x="4543425" y="1905000"/>
            <a:ext cx="8905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1800">
                <a:solidFill>
                  <a:schemeClr val="tx1"/>
                </a:solidFill>
              </a:rPr>
              <a:t>Alaska</a:t>
            </a:r>
          </a:p>
        </p:txBody>
      </p:sp>
      <p:pic>
        <p:nvPicPr>
          <p:cNvPr id="90120" name="Picture 12" descr="Fur Seal Rookery.pd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05600" y="268288"/>
            <a:ext cx="2355850" cy="117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1" name="Picture 10" descr="Pie Chart Rookerie Distribution.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3962400"/>
            <a:ext cx="2765425"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304800" y="228600"/>
            <a:ext cx="8610600" cy="990600"/>
          </a:xfrm>
        </p:spPr>
        <p:txBody>
          <a:bodyPr anchor="b"/>
          <a:lstStyle/>
          <a:p>
            <a:pPr eaLnBrk="1" hangingPunct="1">
              <a:spcBef>
                <a:spcPts val="1200"/>
              </a:spcBef>
              <a:spcAft>
                <a:spcPts val="300"/>
              </a:spcAft>
            </a:pPr>
            <a:r>
              <a:rPr lang="en-US" altLang="en-US" sz="4000" smtClean="0">
                <a:solidFill>
                  <a:schemeClr val="tx1"/>
                </a:solidFill>
                <a:latin typeface="Unangam Tunuu  Normal" panose="00000400000000000000" pitchFamily="2" charset="0"/>
                <a:cs typeface="Unangam Tunuu  Normal" panose="00000400000000000000" pitchFamily="2" charset="0"/>
              </a:rPr>
              <a:t>But they’re not there </a:t>
            </a:r>
            <a:br>
              <a:rPr lang="en-US" altLang="en-US" sz="4000" smtClean="0">
                <a:solidFill>
                  <a:schemeClr val="tx1"/>
                </a:solidFill>
                <a:latin typeface="Unangam Tunuu  Normal" panose="00000400000000000000" pitchFamily="2" charset="0"/>
                <a:cs typeface="Unangam Tunuu  Normal" panose="00000400000000000000" pitchFamily="2" charset="0"/>
              </a:rPr>
            </a:br>
            <a:r>
              <a:rPr lang="en-US" altLang="en-US" sz="4000" smtClean="0">
                <a:solidFill>
                  <a:schemeClr val="tx1"/>
                </a:solidFill>
                <a:latin typeface="Unangam Tunuu  Normal" panose="00000400000000000000" pitchFamily="2" charset="0"/>
                <a:cs typeface="Unangam Tunuu  Normal" panose="00000400000000000000" pitchFamily="2" charset="0"/>
              </a:rPr>
              <a:t>all the time…</a:t>
            </a:r>
          </a:p>
        </p:txBody>
      </p:sp>
      <p:sp>
        <p:nvSpPr>
          <p:cNvPr id="92163" name="Date Placeholder 11"/>
          <p:cNvSpPr>
            <a:spLocks noGrp="1"/>
          </p:cNvSpPr>
          <p:nvPr>
            <p:ph type="dt" sz="quarter" idx="11"/>
          </p:nvPr>
        </p:nvSpPr>
        <p:spPr bwMode="auto">
          <a:xfrm>
            <a:off x="228600" y="6248400"/>
            <a:ext cx="5334000" cy="3841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r>
              <a:rPr lang="en-US" altLang="en-US" sz="2000" smtClean="0">
                <a:solidFill>
                  <a:schemeClr val="tx1"/>
                </a:solidFill>
                <a:cs typeface="Arial" panose="020B0604020202020204" pitchFamily="34" charset="0"/>
              </a:rPr>
              <a:t>Lesson 3: </a:t>
            </a:r>
            <a:r>
              <a:rPr lang="en-US" altLang="en-US" sz="2000" b="0" i="1" smtClean="0">
                <a:solidFill>
                  <a:schemeClr val="tx1"/>
                </a:solidFill>
                <a:cs typeface="Arial" panose="020B0604020202020204" pitchFamily="34" charset="0"/>
              </a:rPr>
              <a:t>What is a fur seal rookery?</a:t>
            </a:r>
          </a:p>
        </p:txBody>
      </p:sp>
      <p:sp>
        <p:nvSpPr>
          <p:cNvPr id="92164" name="Slide Number Placeholder 10"/>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spcBef>
                <a:spcPct val="0"/>
              </a:spcBef>
              <a:buClrTx/>
              <a:buSzTx/>
              <a:buFontTx/>
              <a:buNone/>
            </a:pPr>
            <a:fld id="{57A8A269-7CC2-4DE5-91F0-74681501BBC6}" type="slidenum">
              <a:rPr lang="en-US" altLang="en-US" sz="1400">
                <a:solidFill>
                  <a:schemeClr val="tx1"/>
                </a:solidFill>
              </a:rPr>
              <a:pPr>
                <a:spcBef>
                  <a:spcPct val="0"/>
                </a:spcBef>
                <a:buClrTx/>
                <a:buSzTx/>
                <a:buFontTx/>
                <a:buNone/>
              </a:pPr>
              <a:t>40</a:t>
            </a:fld>
            <a:endParaRPr lang="en-US" altLang="en-US" sz="1400">
              <a:solidFill>
                <a:schemeClr val="tx1"/>
              </a:solidFill>
            </a:endParaRPr>
          </a:p>
        </p:txBody>
      </p:sp>
      <p:sp>
        <p:nvSpPr>
          <p:cNvPr id="92165" name="Slide Number Placeholder 6"/>
          <p:cNvSpPr txBox="1">
            <a:spLocks noGrp="1"/>
          </p:cNvSpPr>
          <p:nvPr/>
        </p:nvSpPr>
        <p:spPr bwMode="auto">
          <a:xfrm>
            <a:off x="8229600" y="6245225"/>
            <a:ext cx="457200"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algn="r" eaLnBrk="1" hangingPunct="1">
              <a:spcBef>
                <a:spcPct val="0"/>
              </a:spcBef>
              <a:buClrTx/>
              <a:buSzTx/>
              <a:buFontTx/>
              <a:buNone/>
            </a:pPr>
            <a:fld id="{9D6C5855-ACCA-4E65-98C4-2A964D922A69}" type="slidenum">
              <a:rPr lang="en-US" altLang="en-US" sz="1400">
                <a:solidFill>
                  <a:schemeClr val="tx1"/>
                </a:solidFill>
              </a:rPr>
              <a:pPr algn="r" eaLnBrk="1" hangingPunct="1">
                <a:spcBef>
                  <a:spcPct val="0"/>
                </a:spcBef>
                <a:buClrTx/>
                <a:buSzTx/>
                <a:buFontTx/>
                <a:buNone/>
              </a:pPr>
              <a:t>40</a:t>
            </a:fld>
            <a:endParaRPr lang="en-US" altLang="en-US" sz="1400">
              <a:solidFill>
                <a:schemeClr val="tx1"/>
              </a:solidFill>
            </a:endParaRPr>
          </a:p>
        </p:txBody>
      </p:sp>
      <p:sp>
        <p:nvSpPr>
          <p:cNvPr id="92166" name="Rectangle 3"/>
          <p:cNvSpPr>
            <a:spLocks noChangeArrowheads="1"/>
          </p:cNvSpPr>
          <p:nvPr/>
        </p:nvSpPr>
        <p:spPr bwMode="auto">
          <a:xfrm>
            <a:off x="5867400" y="1295400"/>
            <a:ext cx="304800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Font typeface="Zapf Dingbats" charset="2"/>
              <a:buNone/>
            </a:pPr>
            <a:endParaRPr lang="en-US" altLang="en-US" sz="2800"/>
          </a:p>
        </p:txBody>
      </p:sp>
      <p:sp>
        <p:nvSpPr>
          <p:cNvPr id="92167" name="Date Placeholder 6"/>
          <p:cNvSpPr txBox="1">
            <a:spLocks noGrp="1"/>
          </p:cNvSpPr>
          <p:nvPr/>
        </p:nvSpPr>
        <p:spPr bwMode="auto">
          <a:xfrm>
            <a:off x="457200" y="6245225"/>
            <a:ext cx="26670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chemeClr val="hlink"/>
              </a:buClr>
              <a:buSzPct val="65000"/>
              <a:buFont typeface="Zapf Dingbats" charset="2"/>
              <a:buChar char=""/>
              <a:defRPr sz="3200">
                <a:solidFill>
                  <a:srgbClr val="000000"/>
                </a:solidFill>
                <a:latin typeface="Arial" panose="020B0604020202020204" pitchFamily="34" charset="0"/>
                <a:ea typeface="MS PGothic" panose="020B0600070205080204" pitchFamily="34" charset="-128"/>
              </a:defRPr>
            </a:lvl1pPr>
            <a:lvl2pPr marL="742950" indent="-285750">
              <a:spcBef>
                <a:spcPct val="20000"/>
              </a:spcBef>
              <a:buClr>
                <a:schemeClr val="folHlink"/>
              </a:buClr>
              <a:buSzPct val="65000"/>
              <a:buFont typeface="Zapf Dingbats" charset="2"/>
              <a:buChar char=""/>
              <a:defRPr sz="2800">
                <a:solidFill>
                  <a:srgbClr val="000000"/>
                </a:solidFill>
                <a:latin typeface="Arial" panose="020B0604020202020204" pitchFamily="34" charset="0"/>
                <a:ea typeface="MS PGothic" panose="020B0600070205080204" pitchFamily="34" charset="-128"/>
              </a:defRPr>
            </a:lvl2pPr>
            <a:lvl3pPr marL="1143000" indent="-228600">
              <a:spcBef>
                <a:spcPct val="20000"/>
              </a:spcBef>
              <a:buClr>
                <a:schemeClr val="hlink"/>
              </a:buClr>
              <a:buSzPct val="65000"/>
              <a:buFont typeface="Zapf Dingbats" charset="2"/>
              <a:buChar char=""/>
              <a:defRPr sz="2400">
                <a:solidFill>
                  <a:srgbClr val="000000"/>
                </a:solidFill>
                <a:latin typeface="Arial" panose="020B0604020202020204" pitchFamily="34" charset="0"/>
                <a:ea typeface="MS PGothic" panose="020B0600070205080204" pitchFamily="34" charset="-128"/>
              </a:defRPr>
            </a:lvl3pPr>
            <a:lvl4pPr marL="1600200" indent="-228600">
              <a:spcBef>
                <a:spcPct val="20000"/>
              </a:spcBef>
              <a:buClr>
                <a:schemeClr val="fo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4pPr>
            <a:lvl5pPr marL="2057400" indent="-228600">
              <a:spcBef>
                <a:spcPct val="20000"/>
              </a:spcBef>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lr>
                <a:schemeClr val="hlink"/>
              </a:buClr>
              <a:buSzPct val="65000"/>
              <a:buFont typeface="Zapf Dingbats" charset="2"/>
              <a:buChar char=""/>
              <a:defRPr sz="2000">
                <a:solidFill>
                  <a:srgbClr val="000000"/>
                </a:solidFill>
                <a:latin typeface="Arial" panose="020B0604020202020204" pitchFamily="34" charset="0"/>
                <a:ea typeface="MS PGothic" panose="020B0600070205080204" pitchFamily="34" charset="-128"/>
              </a:defRPr>
            </a:lvl9pPr>
          </a:lstStyle>
          <a:p>
            <a:pPr eaLnBrk="1" hangingPunct="1">
              <a:spcBef>
                <a:spcPct val="0"/>
              </a:spcBef>
              <a:buClrTx/>
              <a:buSzTx/>
              <a:buFontTx/>
              <a:buNone/>
            </a:pPr>
            <a:endParaRPr lang="en-US" altLang="en-US" sz="1400">
              <a:solidFill>
                <a:schemeClr val="tx1"/>
              </a:solidFill>
            </a:endParaRPr>
          </a:p>
        </p:txBody>
      </p:sp>
      <p:pic>
        <p:nvPicPr>
          <p:cNvPr id="92168" name="Picture 4" descr="Biology_letters_Fig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97000"/>
            <a:ext cx="6553200" cy="4637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69" name="Rectangle 3"/>
          <p:cNvSpPr>
            <a:spLocks noGrp="1"/>
          </p:cNvSpPr>
          <p:nvPr>
            <p:ph type="body" idx="1"/>
          </p:nvPr>
        </p:nvSpPr>
        <p:spPr>
          <a:xfrm>
            <a:off x="6858000" y="1430338"/>
            <a:ext cx="2286000" cy="3065462"/>
          </a:xfrm>
        </p:spPr>
        <p:txBody>
          <a:bodyPr/>
          <a:lstStyle/>
          <a:p>
            <a:pPr marL="0" indent="0" eaLnBrk="1" hangingPunct="1">
              <a:spcBef>
                <a:spcPct val="0"/>
              </a:spcBef>
              <a:buFont typeface="Arial" panose="020B0604020202020204" pitchFamily="34" charset="0"/>
              <a:buNone/>
            </a:pPr>
            <a:r>
              <a:rPr lang="en-US" altLang="en-US" sz="2400" dirty="0" smtClean="0"/>
              <a:t>In the fall, </a:t>
            </a:r>
          </a:p>
          <a:p>
            <a:pPr marL="0" indent="0" eaLnBrk="1" hangingPunct="1">
              <a:spcBef>
                <a:spcPct val="0"/>
              </a:spcBef>
              <a:buFont typeface="Arial" panose="020B0604020202020204" pitchFamily="34" charset="0"/>
              <a:buNone/>
            </a:pPr>
            <a:r>
              <a:rPr lang="en-US" altLang="en-US" sz="2400" dirty="0" smtClean="0"/>
              <a:t>fur seals leave rookeries and spend the winter at sea…</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Fur Seal F2">
  <a:themeElements>
    <a:clrScheme name="Fur Seal 2">
      <a:dk1>
        <a:srgbClr val="6B1525"/>
      </a:dk1>
      <a:lt1>
        <a:srgbClr val="F3D49C"/>
      </a:lt1>
      <a:dk2>
        <a:srgbClr val="32274F"/>
      </a:dk2>
      <a:lt2>
        <a:srgbClr val="F2EEDE"/>
      </a:lt2>
      <a:accent1>
        <a:srgbClr val="687130"/>
      </a:accent1>
      <a:accent2>
        <a:srgbClr val="4B1C3D"/>
      </a:accent2>
      <a:accent3>
        <a:srgbClr val="FFFFFF"/>
      </a:accent3>
      <a:accent4>
        <a:srgbClr val="000000"/>
      </a:accent4>
      <a:accent5>
        <a:srgbClr val="3D672F"/>
      </a:accent5>
      <a:accent6>
        <a:srgbClr val="97361F"/>
      </a:accent6>
      <a:hlink>
        <a:srgbClr val="C05E24"/>
      </a:hlink>
      <a:folHlink>
        <a:srgbClr val="6B488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Arial" charset="0"/>
          </a:defRPr>
        </a:defPPr>
      </a:lstStyle>
    </a:lnDef>
  </a:objectDefaults>
  <a:extraClrSchemeLst>
    <a:extraClrScheme>
      <a:clrScheme name="Textured 1">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2B5481"/>
        </a:dk2>
        <a:lt2>
          <a:srgbClr val="CCFF99"/>
        </a:lt2>
        <a:accent1>
          <a:srgbClr val="33CC33"/>
        </a:accent1>
        <a:accent2>
          <a:srgbClr val="46562A"/>
        </a:accent2>
        <a:accent3>
          <a:srgbClr val="ACB3C1"/>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2B5481"/>
        </a:dk2>
        <a:lt2>
          <a:srgbClr val="FFFFCC"/>
        </a:lt2>
        <a:accent1>
          <a:srgbClr val="5E5884"/>
        </a:accent1>
        <a:accent2>
          <a:srgbClr val="8AB29D"/>
        </a:accent2>
        <a:accent3>
          <a:srgbClr val="ACB3C1"/>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80808"/>
        </a:dk1>
        <a:lt1>
          <a:srgbClr val="FFFFFF"/>
        </a:lt1>
        <a:dk2>
          <a:srgbClr val="2B5481"/>
        </a:dk2>
        <a:lt2>
          <a:srgbClr val="FFFFFF"/>
        </a:lt2>
        <a:accent1>
          <a:srgbClr val="666699"/>
        </a:accent1>
        <a:accent2>
          <a:srgbClr val="3366CC"/>
        </a:accent2>
        <a:accent3>
          <a:srgbClr val="ACB3C1"/>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Fur Seal F2.thmx</Template>
  <TotalTime>8651</TotalTime>
  <Words>4590</Words>
  <Application>Microsoft Office PowerPoint</Application>
  <PresentationFormat>On-screen Show (4:3)</PresentationFormat>
  <Paragraphs>727</Paragraphs>
  <Slides>41</Slides>
  <Notes>41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MS PGothic</vt:lpstr>
      <vt:lpstr>MS PGothic</vt:lpstr>
      <vt:lpstr>Arial</vt:lpstr>
      <vt:lpstr>Calibri</vt:lpstr>
      <vt:lpstr>Unangam Tunuu  Normal</vt:lpstr>
      <vt:lpstr>Zapf Dingbats</vt:lpstr>
      <vt:lpstr>Fur Seal F2</vt:lpstr>
      <vt:lpstr>Laaquda{: The Northern Fur Seal</vt:lpstr>
      <vt:lpstr>What will you learn?</vt:lpstr>
      <vt:lpstr>Why study parents and relatedness?</vt:lpstr>
      <vt:lpstr>What is DNA?</vt:lpstr>
      <vt:lpstr>What is a locus?</vt:lpstr>
      <vt:lpstr>What is a locus?</vt:lpstr>
      <vt:lpstr>Inheritance</vt:lpstr>
      <vt:lpstr>How do you get a DNA sample from a northern fur seal?</vt:lpstr>
      <vt:lpstr>Northern Fur Seal Life History: Quick Review</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Northern Fur Seal Parentage Activity Example</vt:lpstr>
      <vt:lpstr>Filling out the family tree</vt:lpstr>
      <vt:lpstr>Find Identification Numbers</vt:lpstr>
      <vt:lpstr>Filling out the family tree</vt:lpstr>
      <vt:lpstr> What can we learn  from genetics?</vt:lpstr>
      <vt:lpstr>Summary</vt:lpstr>
      <vt:lpstr>Background slides</vt:lpstr>
      <vt:lpstr>Background…</vt:lpstr>
      <vt:lpstr>Fur seal life history</vt:lpstr>
      <vt:lpstr>Where are northern  fur seal rookeries?</vt:lpstr>
      <vt:lpstr>But they’re not there  all the time…</vt:lpstr>
    </vt:vector>
  </TitlesOfParts>
  <Company>NOAA/NMFS/AFSC/ Education &amp; Outreach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Northern Fur Seal</dc:title>
  <dc:creator>Lisa Hiruki-Raring, Pam Goddard, Harriet Huber</dc:creator>
  <cp:lastModifiedBy>Pamela Goddard</cp:lastModifiedBy>
  <cp:revision>514</cp:revision>
  <cp:lastPrinted>2016-06-16T20:03:15Z</cp:lastPrinted>
  <dcterms:created xsi:type="dcterms:W3CDTF">2013-01-31T01:15:04Z</dcterms:created>
  <dcterms:modified xsi:type="dcterms:W3CDTF">2018-05-30T18:47:39Z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9</vt:i4>
  </property>
</Properties>
</file>